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62"/>
  </p:notesMasterIdLst>
  <p:handoutMasterIdLst>
    <p:handoutMasterId r:id="rId63"/>
  </p:handoutMasterIdLst>
  <p:sldIdLst>
    <p:sldId id="261" r:id="rId2"/>
    <p:sldId id="262" r:id="rId3"/>
    <p:sldId id="275" r:id="rId4"/>
    <p:sldId id="277" r:id="rId5"/>
    <p:sldId id="276" r:id="rId6"/>
    <p:sldId id="278" r:id="rId7"/>
    <p:sldId id="281" r:id="rId8"/>
    <p:sldId id="279" r:id="rId9"/>
    <p:sldId id="282" r:id="rId10"/>
    <p:sldId id="284" r:id="rId11"/>
    <p:sldId id="283" r:id="rId12"/>
    <p:sldId id="286" r:id="rId13"/>
    <p:sldId id="288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9" r:id="rId22"/>
    <p:sldId id="295" r:id="rId23"/>
    <p:sldId id="296" r:id="rId24"/>
    <p:sldId id="297" r:id="rId25"/>
    <p:sldId id="298" r:id="rId26"/>
    <p:sldId id="300" r:id="rId27"/>
    <p:sldId id="273" r:id="rId28"/>
    <p:sldId id="312" r:id="rId29"/>
    <p:sldId id="307" r:id="rId30"/>
    <p:sldId id="308" r:id="rId31"/>
    <p:sldId id="309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35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271" r:id="rId58"/>
    <p:sldId id="336" r:id="rId59"/>
    <p:sldId id="272" r:id="rId60"/>
    <p:sldId id="263" r:id="rId6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3817" autoAdjust="0"/>
  </p:normalViewPr>
  <p:slideViewPr>
    <p:cSldViewPr snapToGrid="0" showGuides="1">
      <p:cViewPr varScale="1">
        <p:scale>
          <a:sx n="54" d="100"/>
          <a:sy n="54" d="100"/>
        </p:scale>
        <p:origin x="48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2023-08-21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13FB6-65B2-4935-9EEE-B427F4DB3AA0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F0F4D-E241-4329-9438-D193E19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29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F0F4D-E241-4329-9438-D193E193FA0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07E7-5DC5-4E24-B661-1766F5D294E9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CAF6C-A947-4BA8-A940-38F5921177DD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03B9-11F6-4BC5-8CB0-9C33D1D791B4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F21E-265D-41DE-AEB8-4FE0BB01971A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59C0-31E8-49BB-8D54-DCA24FA4DBB4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43AC-D0C6-41CD-8419-4B551314FADC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4035-1DCC-4535-BDC0-9C8395E714A1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8C69D-1CE9-411C-AA6E-B0A11D3CE7D8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387F-137C-4584-9D34-FF741DDED070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EA88-1699-439D-A615-3152A10FB980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A787B-B037-43AA-93C4-0381F9446B6F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8022-0532-46D3-B2AE-21E03E1E9CBA}" type="datetime1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hyperlink" Target="https://biz.chosun.com/it-science/ict/2023/03/21/P6ZEG3RF2VDU7K4R2MO3B6S5BY/" TargetMode="Externa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5677" y="2118119"/>
            <a:ext cx="35413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8F8F6"/>
                </a:solidFill>
              </a:rPr>
              <a:t>감성 분석을 </a:t>
            </a:r>
            <a:endParaRPr lang="en-US" altLang="ko-KR" sz="4800" b="1" dirty="0">
              <a:solidFill>
                <a:srgbClr val="F8F8F6"/>
              </a:solidFill>
            </a:endParaRPr>
          </a:p>
          <a:p>
            <a:r>
              <a:rPr lang="ko-KR" altLang="en-US" sz="4800" b="1" dirty="0">
                <a:solidFill>
                  <a:srgbClr val="F8F8F6"/>
                </a:solidFill>
              </a:rPr>
              <a:t>활용한</a:t>
            </a:r>
            <a:endParaRPr lang="en-US" altLang="ko-KR" sz="4800" b="1" dirty="0">
              <a:solidFill>
                <a:srgbClr val="F8F8F6"/>
              </a:solidFill>
            </a:endParaRPr>
          </a:p>
          <a:p>
            <a:r>
              <a:rPr lang="ko-KR" altLang="en-US" sz="4800" b="1" dirty="0" err="1">
                <a:solidFill>
                  <a:srgbClr val="F8F8F6"/>
                </a:solidFill>
              </a:rPr>
              <a:t>엔터주</a:t>
            </a:r>
            <a:r>
              <a:rPr lang="ko-KR" altLang="en-US" sz="4800" b="1" dirty="0">
                <a:solidFill>
                  <a:srgbClr val="F8F8F6"/>
                </a:solidFill>
              </a:rPr>
              <a:t> 주가</a:t>
            </a:r>
            <a:endParaRPr lang="en-US" altLang="ko-KR" sz="4800" b="1" dirty="0">
              <a:solidFill>
                <a:srgbClr val="F8F8F6"/>
              </a:solidFill>
            </a:endParaRPr>
          </a:p>
          <a:p>
            <a:r>
              <a:rPr lang="ko-KR" altLang="en-US" sz="4800" b="1" dirty="0">
                <a:solidFill>
                  <a:srgbClr val="F8F8F6"/>
                </a:solidFill>
              </a:rPr>
              <a:t>예측 모델</a:t>
            </a:r>
            <a:endParaRPr lang="en-US" altLang="ko-KR" sz="4800" b="1" dirty="0">
              <a:solidFill>
                <a:srgbClr val="F8F8F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6438" y="2570507"/>
            <a:ext cx="3211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ko-KR" altLang="en-US" sz="2000" b="1" dirty="0">
                <a:solidFill>
                  <a:schemeClr val="tx2"/>
                </a:solidFill>
              </a:rPr>
              <a:t>명지대학교 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1" algn="r"/>
            <a:r>
              <a:rPr lang="ko-KR" altLang="en-US" sz="2000" b="1" dirty="0" err="1">
                <a:solidFill>
                  <a:schemeClr val="tx2"/>
                </a:solidFill>
              </a:rPr>
              <a:t>융합소프트웨어학부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1" algn="r"/>
            <a:r>
              <a:rPr lang="ko-KR" altLang="en-US" sz="2000" b="1" dirty="0" err="1">
                <a:solidFill>
                  <a:schemeClr val="tx2"/>
                </a:solidFill>
              </a:rPr>
              <a:t>데이터테크놀로지학과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1" algn="r"/>
            <a:endParaRPr lang="en-US" altLang="ko-KR" sz="2000" b="1" dirty="0">
              <a:solidFill>
                <a:schemeClr val="tx2"/>
              </a:solidFill>
            </a:endParaRPr>
          </a:p>
          <a:p>
            <a:pPr lvl="1" algn="r"/>
            <a:r>
              <a:rPr lang="en-US" altLang="ko-KR" sz="2000" b="1" dirty="0">
                <a:solidFill>
                  <a:schemeClr val="tx2"/>
                </a:solidFill>
              </a:rPr>
              <a:t>60181651 </a:t>
            </a:r>
            <a:r>
              <a:rPr lang="ko-KR" altLang="en-US" sz="2000" b="1" dirty="0" err="1">
                <a:solidFill>
                  <a:schemeClr val="tx2"/>
                </a:solidFill>
              </a:rPr>
              <a:t>유상현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2" algn="r"/>
            <a:r>
              <a:rPr lang="en-US" altLang="ko-KR" sz="2000" b="1" dirty="0">
                <a:solidFill>
                  <a:schemeClr val="tx2"/>
                </a:solidFill>
              </a:rPr>
              <a:t>60181619 </a:t>
            </a:r>
            <a:r>
              <a:rPr lang="ko-KR" altLang="en-US" sz="2000" b="1" dirty="0">
                <a:solidFill>
                  <a:schemeClr val="tx2"/>
                </a:solidFill>
              </a:rPr>
              <a:t>김도현</a:t>
            </a:r>
          </a:p>
          <a:p>
            <a:pPr lvl="2" algn="r"/>
            <a:r>
              <a:rPr lang="en-US" altLang="ko-KR" sz="2000" b="1" dirty="0">
                <a:solidFill>
                  <a:schemeClr val="tx2"/>
                </a:solidFill>
              </a:rPr>
              <a:t>60185020 </a:t>
            </a:r>
            <a:r>
              <a:rPr lang="ko-KR" altLang="en-US" sz="2000" b="1" dirty="0">
                <a:solidFill>
                  <a:schemeClr val="tx2"/>
                </a:solidFill>
              </a:rPr>
              <a:t>박선진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2" algn="r"/>
            <a:r>
              <a:rPr lang="en-US" altLang="ko-KR" sz="2000" b="1" dirty="0">
                <a:solidFill>
                  <a:schemeClr val="tx2"/>
                </a:solidFill>
              </a:rPr>
              <a:t>60181646 </a:t>
            </a:r>
            <a:r>
              <a:rPr lang="ko-KR" altLang="en-US" sz="2000" b="1" dirty="0" err="1">
                <a:solidFill>
                  <a:schemeClr val="tx2"/>
                </a:solidFill>
              </a:rPr>
              <a:t>안성재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활용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6194425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0;g26deb36fd15_0_17">
            <a:extLst>
              <a:ext uri="{FF2B5EF4-FFF2-40B4-BE49-F238E27FC236}">
                <a16:creationId xmlns:a16="http://schemas.microsoft.com/office/drawing/2014/main" id="{72A75BAA-3447-F078-979A-3BF476C93AAE}"/>
              </a:ext>
            </a:extLst>
          </p:cNvPr>
          <p:cNvSpPr txBox="1"/>
          <p:nvPr/>
        </p:nvSpPr>
        <p:spPr>
          <a:xfrm>
            <a:off x="732350" y="1898050"/>
            <a:ext cx="8310050" cy="80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100등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포함여부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확인을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각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엔터테인먼트의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  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공식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사이트-아티스트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페이지에서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크롤링을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01;g26deb36fd15_0_17">
            <a:extLst>
              <a:ext uri="{FF2B5EF4-FFF2-40B4-BE49-F238E27FC236}">
                <a16:creationId xmlns:a16="http://schemas.microsoft.com/office/drawing/2014/main" id="{A45959CC-1275-DBBD-EC88-9EF5E00B83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4583"/>
          <a:stretch/>
        </p:blipFill>
        <p:spPr>
          <a:xfrm>
            <a:off x="943300" y="2878457"/>
            <a:ext cx="3484325" cy="315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2;g26deb36fd15_0_17">
            <a:extLst>
              <a:ext uri="{FF2B5EF4-FFF2-40B4-BE49-F238E27FC236}">
                <a16:creationId xmlns:a16="http://schemas.microsoft.com/office/drawing/2014/main" id="{34D2A04C-08DA-7BFC-870E-837690DBB7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583"/>
          <a:stretch/>
        </p:blipFill>
        <p:spPr>
          <a:xfrm>
            <a:off x="4632375" y="2878457"/>
            <a:ext cx="3800833" cy="3156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53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활용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292224"/>
            <a:ext cx="5381625" cy="7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0;g26deb36fd15_0_12">
            <a:extLst>
              <a:ext uri="{FF2B5EF4-FFF2-40B4-BE49-F238E27FC236}">
                <a16:creationId xmlns:a16="http://schemas.microsoft.com/office/drawing/2014/main" id="{F81E2F72-18CE-A155-C192-FAF5518AFC1C}"/>
              </a:ext>
            </a:extLst>
          </p:cNvPr>
          <p:cNvSpPr txBox="1"/>
          <p:nvPr/>
        </p:nvSpPr>
        <p:spPr>
          <a:xfrm>
            <a:off x="523874" y="1954717"/>
            <a:ext cx="8339797" cy="222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일간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순위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100등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내의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포함여부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확인을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멜론”에서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크롤링을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각각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음원사이트는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앱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업체인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모바일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인덱스”가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분석한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일간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사용자수</a:t>
            </a:r>
            <a:r>
              <a:rPr lang="en-US" sz="1500" dirty="0">
                <a:solidFill>
                  <a:schemeClr val="dk1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1위인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멜론”을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멜론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내에서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과거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일간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순위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 확인 불가</a:t>
            </a:r>
            <a:endParaRPr lang="en-US" altLang="ko-KR"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가이섬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사이트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내에서의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[2]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2019.01-2023.06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91;g26deb36fd15_0_12">
            <a:extLst>
              <a:ext uri="{FF2B5EF4-FFF2-40B4-BE49-F238E27FC236}">
                <a16:creationId xmlns:a16="http://schemas.microsoft.com/office/drawing/2014/main" id="{D53AB41D-5D32-1DFF-D76F-2544C0BC44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0628"/>
          <a:stretch/>
        </p:blipFill>
        <p:spPr>
          <a:xfrm>
            <a:off x="523873" y="4176191"/>
            <a:ext cx="8339798" cy="118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2;g26deb36fd15_0_12">
            <a:extLst>
              <a:ext uri="{FF2B5EF4-FFF2-40B4-BE49-F238E27FC236}">
                <a16:creationId xmlns:a16="http://schemas.microsoft.com/office/drawing/2014/main" id="{D02D7F49-C44A-945A-7E92-76CF746AD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99" y="5594871"/>
            <a:ext cx="4528376" cy="9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93;g26deb36fd15_0_12">
            <a:extLst>
              <a:ext uri="{FF2B5EF4-FFF2-40B4-BE49-F238E27FC236}">
                <a16:creationId xmlns:a16="http://schemas.microsoft.com/office/drawing/2014/main" id="{4AF7186E-7E44-E097-7361-CE14EBC1DFF3}"/>
              </a:ext>
            </a:extLst>
          </p:cNvPr>
          <p:cNvCxnSpPr>
            <a:cxnSpLocks/>
          </p:cNvCxnSpPr>
          <p:nvPr/>
        </p:nvCxnSpPr>
        <p:spPr>
          <a:xfrm>
            <a:off x="4572000" y="6071546"/>
            <a:ext cx="1193533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449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데이터 </a:t>
            </a:r>
            <a:r>
              <a:rPr lang="ko-KR" altLang="en-US" sz="4400" dirty="0" err="1">
                <a:solidFill>
                  <a:schemeClr val="accent1"/>
                </a:solidFill>
              </a:rPr>
              <a:t>전처리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5" y="13430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09;g23bb17d2270_0_14">
            <a:extLst>
              <a:ext uri="{FF2B5EF4-FFF2-40B4-BE49-F238E27FC236}">
                <a16:creationId xmlns:a16="http://schemas.microsoft.com/office/drawing/2014/main" id="{9324528F-BBA1-4CAE-D4CE-7D3F5FA0F6D0}"/>
              </a:ext>
            </a:extLst>
          </p:cNvPr>
          <p:cNvSpPr txBox="1"/>
          <p:nvPr/>
        </p:nvSpPr>
        <p:spPr>
          <a:xfrm>
            <a:off x="833950" y="1766724"/>
            <a:ext cx="8013300" cy="149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- 6개 주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종목명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추가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종가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”,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시가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”,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고가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”,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저가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”,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거래량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“,”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제거하고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Integer로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변환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전날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대비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등락을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확인할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없는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전일비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삭제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2019.01-2023.06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 데이터 사용 결정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하이브는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부터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10;g23bb17d2270_0_14">
            <a:extLst>
              <a:ext uri="{FF2B5EF4-FFF2-40B4-BE49-F238E27FC236}">
                <a16:creationId xmlns:a16="http://schemas.microsoft.com/office/drawing/2014/main" id="{17082304-04AC-AE40-268E-DD21AD5A4C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562" y="3594426"/>
            <a:ext cx="7490876" cy="261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42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데이터 </a:t>
            </a:r>
            <a:r>
              <a:rPr lang="ko-KR" altLang="en-US" sz="4400" dirty="0" err="1">
                <a:solidFill>
                  <a:schemeClr val="accent1"/>
                </a:solidFill>
              </a:rPr>
              <a:t>전처리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5610225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뉴스 제목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7;g26de98eb499_0_6">
            <a:extLst>
              <a:ext uri="{FF2B5EF4-FFF2-40B4-BE49-F238E27FC236}">
                <a16:creationId xmlns:a16="http://schemas.microsoft.com/office/drawing/2014/main" id="{3199DB4F-471E-0F07-75F3-9DA9D1E26BEF}"/>
              </a:ext>
            </a:extLst>
          </p:cNvPr>
          <p:cNvSpPr txBox="1"/>
          <p:nvPr/>
        </p:nvSpPr>
        <p:spPr>
          <a:xfrm>
            <a:off x="757750" y="1902563"/>
            <a:ext cx="8013300" cy="86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6개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종목명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날짜 형식 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“YEAR-MONTH-DAY”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통일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18;g26de98eb499_0_6">
            <a:extLst>
              <a:ext uri="{FF2B5EF4-FFF2-40B4-BE49-F238E27FC236}">
                <a16:creationId xmlns:a16="http://schemas.microsoft.com/office/drawing/2014/main" id="{CC7E9326-9703-071E-B44E-40D9FEE00B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4626"/>
          <a:stretch/>
        </p:blipFill>
        <p:spPr>
          <a:xfrm>
            <a:off x="1169931" y="2927004"/>
            <a:ext cx="7098170" cy="357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96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데이터 </a:t>
            </a:r>
            <a:r>
              <a:rPr lang="ko-KR" altLang="en-US" sz="4400" dirty="0" err="1">
                <a:solidFill>
                  <a:schemeClr val="accent1"/>
                </a:solidFill>
              </a:rPr>
              <a:t>전처리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5;g26deb36fd15_0_24">
            <a:extLst>
              <a:ext uri="{FF2B5EF4-FFF2-40B4-BE49-F238E27FC236}">
                <a16:creationId xmlns:a16="http://schemas.microsoft.com/office/drawing/2014/main" id="{F2B39884-AB24-1FF2-8432-CC74DE5391F8}"/>
              </a:ext>
            </a:extLst>
          </p:cNvPr>
          <p:cNvSpPr txBox="1"/>
          <p:nvPr/>
        </p:nvSpPr>
        <p:spPr>
          <a:xfrm>
            <a:off x="565344" y="1968218"/>
            <a:ext cx="8578655" cy="16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소속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아티스트에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음원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순위를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확인하기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아티스트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아티스트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컬럼을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병합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1-100위에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10위씩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나누어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범위별로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각각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10, 9, 8, 7, 6,  5, 4, 3, 2, 1점을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부여한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“SCORE”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226;g26deb36fd15_0_24">
            <a:extLst>
              <a:ext uri="{FF2B5EF4-FFF2-40B4-BE49-F238E27FC236}">
                <a16:creationId xmlns:a16="http://schemas.microsoft.com/office/drawing/2014/main" id="{683C909A-40F0-8976-EB6F-55CB4451798A}"/>
              </a:ext>
            </a:extLst>
          </p:cNvPr>
          <p:cNvGrpSpPr/>
          <p:nvPr/>
        </p:nvGrpSpPr>
        <p:grpSpPr>
          <a:xfrm>
            <a:off x="614013" y="3616376"/>
            <a:ext cx="7915964" cy="2604454"/>
            <a:chOff x="355550" y="3572975"/>
            <a:chExt cx="8432901" cy="2953900"/>
          </a:xfrm>
        </p:grpSpPr>
        <p:pic>
          <p:nvPicPr>
            <p:cNvPr id="11" name="Google Shape;227;g26deb36fd15_0_24">
              <a:extLst>
                <a:ext uri="{FF2B5EF4-FFF2-40B4-BE49-F238E27FC236}">
                  <a16:creationId xmlns:a16="http://schemas.microsoft.com/office/drawing/2014/main" id="{951F7A73-4F68-E454-12F2-5F9831852D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89755"/>
            <a:stretch/>
          </p:blipFill>
          <p:spPr>
            <a:xfrm>
              <a:off x="355550" y="3572975"/>
              <a:ext cx="8432899" cy="27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28;g26deb36fd15_0_24">
              <a:extLst>
                <a:ext uri="{FF2B5EF4-FFF2-40B4-BE49-F238E27FC236}">
                  <a16:creationId xmlns:a16="http://schemas.microsoft.com/office/drawing/2014/main" id="{CC5457A4-9B7B-2CEC-E065-DBC474C3544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550" y="3848350"/>
              <a:ext cx="8432901" cy="26785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8413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35;g2758abc0771_0_27">
            <a:extLst>
              <a:ext uri="{FF2B5EF4-FFF2-40B4-BE49-F238E27FC236}">
                <a16:creationId xmlns:a16="http://schemas.microsoft.com/office/drawing/2014/main" id="{6F31562F-06F6-791E-7BAB-E5AA8F5548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358" y="2716156"/>
            <a:ext cx="7275284" cy="35709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6;g2758abc0771_0_27">
            <a:extLst>
              <a:ext uri="{FF2B5EF4-FFF2-40B4-BE49-F238E27FC236}">
                <a16:creationId xmlns:a16="http://schemas.microsoft.com/office/drawing/2014/main" id="{0FAADB9C-BD17-FD7D-7595-480E25202D4A}"/>
              </a:ext>
            </a:extLst>
          </p:cNvPr>
          <p:cNvSpPr txBox="1"/>
          <p:nvPr/>
        </p:nvSpPr>
        <p:spPr>
          <a:xfrm>
            <a:off x="732935" y="1862626"/>
            <a:ext cx="8013300" cy="78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하이브”의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내의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주가정보와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- 6개 주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29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43;g274761151be_0_29">
            <a:extLst>
              <a:ext uri="{FF2B5EF4-FFF2-40B4-BE49-F238E27FC236}">
                <a16:creationId xmlns:a16="http://schemas.microsoft.com/office/drawing/2014/main" id="{D5058F72-2970-16C2-3437-185B8E30A4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5182" y="2820455"/>
            <a:ext cx="7134226" cy="35358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4;g274761151be_0_29">
            <a:extLst>
              <a:ext uri="{FF2B5EF4-FFF2-40B4-BE49-F238E27FC236}">
                <a16:creationId xmlns:a16="http://schemas.microsoft.com/office/drawing/2014/main" id="{8C577B4F-2EEF-78E4-8251-116FA23C36DA}"/>
              </a:ext>
            </a:extLst>
          </p:cNvPr>
          <p:cNvSpPr txBox="1"/>
          <p:nvPr/>
        </p:nvSpPr>
        <p:spPr>
          <a:xfrm>
            <a:off x="766573" y="1860044"/>
            <a:ext cx="8013300" cy="81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6개 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두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세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- 2020년도를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상승과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증가가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6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51;g274761151be_0_66">
            <a:extLst>
              <a:ext uri="{FF2B5EF4-FFF2-40B4-BE49-F238E27FC236}">
                <a16:creationId xmlns:a16="http://schemas.microsoft.com/office/drawing/2014/main" id="{2F58B1EB-D107-0334-66FD-96F4726126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25" y="2646937"/>
            <a:ext cx="7620079" cy="36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2;g274761151be_0_66">
            <a:extLst>
              <a:ext uri="{FF2B5EF4-FFF2-40B4-BE49-F238E27FC236}">
                <a16:creationId xmlns:a16="http://schemas.microsoft.com/office/drawing/2014/main" id="{F6DF799D-A873-9FB0-B8A2-7B7B3BC8ABC8}"/>
              </a:ext>
            </a:extLst>
          </p:cNvPr>
          <p:cNvSpPr txBox="1"/>
          <p:nvPr/>
        </p:nvSpPr>
        <p:spPr>
          <a:xfrm>
            <a:off x="824325" y="1835760"/>
            <a:ext cx="8013300" cy="8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6개 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세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두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단기간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상승폭과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하락폭을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00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59;g2758abc0771_0_20">
            <a:extLst>
              <a:ext uri="{FF2B5EF4-FFF2-40B4-BE49-F238E27FC236}">
                <a16:creationId xmlns:a16="http://schemas.microsoft.com/office/drawing/2014/main" id="{03F8EEA3-F2BF-3935-CEAD-0C77BEAB81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207" y="2715840"/>
            <a:ext cx="7562330" cy="36405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0;g2758abc0771_0_20">
            <a:extLst>
              <a:ext uri="{FF2B5EF4-FFF2-40B4-BE49-F238E27FC236}">
                <a16:creationId xmlns:a16="http://schemas.microsoft.com/office/drawing/2014/main" id="{5FAD728B-4960-76EE-1AE9-61035E93B1C1}"/>
              </a:ext>
            </a:extLst>
          </p:cNvPr>
          <p:cNvSpPr txBox="1"/>
          <p:nvPr/>
        </p:nvSpPr>
        <p:spPr>
          <a:xfrm>
            <a:off x="790835" y="1833286"/>
            <a:ext cx="8013300" cy="74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와이지엔터테인먼트”의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주가정보와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6개 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네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75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67;g274761151be_0_72">
            <a:extLst>
              <a:ext uri="{FF2B5EF4-FFF2-40B4-BE49-F238E27FC236}">
                <a16:creationId xmlns:a16="http://schemas.microsoft.com/office/drawing/2014/main" id="{41AA3CB5-C600-5935-E61D-95CFB66064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2623972"/>
            <a:ext cx="7453280" cy="375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8;g274761151be_0_72">
            <a:extLst>
              <a:ext uri="{FF2B5EF4-FFF2-40B4-BE49-F238E27FC236}">
                <a16:creationId xmlns:a16="http://schemas.microsoft.com/office/drawing/2014/main" id="{49E2CFFC-D841-A116-A375-BE7FF319C1FA}"/>
              </a:ext>
            </a:extLst>
          </p:cNvPr>
          <p:cNvSpPr txBox="1"/>
          <p:nvPr/>
        </p:nvSpPr>
        <p:spPr>
          <a:xfrm>
            <a:off x="833950" y="1809899"/>
            <a:ext cx="8013300" cy="93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6개 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다섯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- 2022년도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 상승 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41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9433A-C2D8-B5B3-509B-13312C06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4F929A-99C6-2A30-268A-B4300785E107}"/>
              </a:ext>
            </a:extLst>
          </p:cNvPr>
          <p:cNvSpPr txBox="1"/>
          <p:nvPr/>
        </p:nvSpPr>
        <p:spPr>
          <a:xfrm>
            <a:off x="628650" y="1677144"/>
            <a:ext cx="63293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프로젝트 소개</a:t>
            </a:r>
            <a:r>
              <a:rPr lang="en-US" altLang="ko-KR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배경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목표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활용 데이터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r>
              <a:rPr lang="en-US" altLang="ko-KR" sz="2400" b="1" dirty="0"/>
              <a:t>3. </a:t>
            </a:r>
            <a:r>
              <a:rPr lang="ko-KR" altLang="en-US" sz="2400" b="1" dirty="0"/>
              <a:t>알고리즘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감성 분석 모델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주가 예측 모델</a:t>
            </a:r>
            <a:endParaRPr lang="en-US" altLang="ko-KR" sz="16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4.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프로젝트 결론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참고 문헌 및 사용 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주식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75;g2758abc0771_0_14">
            <a:extLst>
              <a:ext uri="{FF2B5EF4-FFF2-40B4-BE49-F238E27FC236}">
                <a16:creationId xmlns:a16="http://schemas.microsoft.com/office/drawing/2014/main" id="{53D2FA5B-CAA0-DF21-CDD6-E6A155FBB1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300" y="2656502"/>
            <a:ext cx="7681400" cy="35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6;g2758abc0771_0_14">
            <a:extLst>
              <a:ext uri="{FF2B5EF4-FFF2-40B4-BE49-F238E27FC236}">
                <a16:creationId xmlns:a16="http://schemas.microsoft.com/office/drawing/2014/main" id="{EF843F44-18D5-C1AD-203E-0A8ECBF313D7}"/>
              </a:ext>
            </a:extLst>
          </p:cNvPr>
          <p:cNvSpPr txBox="1"/>
          <p:nvPr/>
        </p:nvSpPr>
        <p:spPr>
          <a:xfrm>
            <a:off x="805074" y="1863393"/>
            <a:ext cx="8013300" cy="68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- 2023년도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6개 주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중에서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거래량을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70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83;g274761151be_0_38">
            <a:extLst>
              <a:ext uri="{FF2B5EF4-FFF2-40B4-BE49-F238E27FC236}">
                <a16:creationId xmlns:a16="http://schemas.microsoft.com/office/drawing/2014/main" id="{8668F81A-F7D4-B090-834D-69F7FF3AC7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7970" y="2999207"/>
            <a:ext cx="6533034" cy="37222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84;g274761151be_0_38">
            <a:extLst>
              <a:ext uri="{FF2B5EF4-FFF2-40B4-BE49-F238E27FC236}">
                <a16:creationId xmlns:a16="http://schemas.microsoft.com/office/drawing/2014/main" id="{9ABC4D03-8674-7B64-4123-BE32ED2E4D8F}"/>
              </a:ext>
            </a:extLst>
          </p:cNvPr>
          <p:cNvSpPr txBox="1"/>
          <p:nvPr/>
        </p:nvSpPr>
        <p:spPr>
          <a:xfrm>
            <a:off x="833950" y="1688174"/>
            <a:ext cx="8013300" cy="121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   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음원점수를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기간동안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SCORE”에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대해서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빈도가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높았음</a:t>
            </a:r>
            <a:endParaRPr lang="en-US" altLang="ko-KR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2022년도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이후부터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이전보다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더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음원이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순위에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포함되었다는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가능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87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91;g274761151be_0_34">
            <a:extLst>
              <a:ext uri="{FF2B5EF4-FFF2-40B4-BE49-F238E27FC236}">
                <a16:creationId xmlns:a16="http://schemas.microsoft.com/office/drawing/2014/main" id="{B116208B-5907-EA2E-33BD-865441983F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2010" y="3653212"/>
            <a:ext cx="4389119" cy="261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3;g274761151be_0_34">
            <a:extLst>
              <a:ext uri="{FF2B5EF4-FFF2-40B4-BE49-F238E27FC236}">
                <a16:creationId xmlns:a16="http://schemas.microsoft.com/office/drawing/2014/main" id="{D89313AA-AD0A-F499-F19C-41DBBB747D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3635611"/>
            <a:ext cx="4389119" cy="26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92;g274761151be_0_34">
            <a:extLst>
              <a:ext uri="{FF2B5EF4-FFF2-40B4-BE49-F238E27FC236}">
                <a16:creationId xmlns:a16="http://schemas.microsoft.com/office/drawing/2014/main" id="{9B2CCE91-85E7-A16C-CF9A-4DCC310304FB}"/>
              </a:ext>
            </a:extLst>
          </p:cNvPr>
          <p:cNvSpPr txBox="1"/>
          <p:nvPr/>
        </p:nvSpPr>
        <p:spPr>
          <a:xfrm>
            <a:off x="705260" y="2034224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4;g274761151be_0_34">
            <a:extLst>
              <a:ext uri="{FF2B5EF4-FFF2-40B4-BE49-F238E27FC236}">
                <a16:creationId xmlns:a16="http://schemas.microsoft.com/office/drawing/2014/main" id="{8BEC8CB0-4FA4-5AE9-D5C4-DD350276C7AB}"/>
              </a:ext>
            </a:extLst>
          </p:cNvPr>
          <p:cNvSpPr txBox="1"/>
          <p:nvPr/>
        </p:nvSpPr>
        <p:spPr>
          <a:xfrm>
            <a:off x="606826" y="1809238"/>
            <a:ext cx="8537174" cy="173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에스엠”과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와이지엔터테인먼트”의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음원점수를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에스엠”은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기간동안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SCORE”에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대해서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두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인 빈도가 두번째로 높았음</a:t>
            </a:r>
            <a:endParaRPr lang="en-US" altLang="ko-KR"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에스엠”은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2019년도와 2022년도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음원이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순위에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포함되었다는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와이지엔터테인먼트”는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기간동안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SCORE”에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대해서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세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이상을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01;g26de98eb499_0_22">
            <a:extLst>
              <a:ext uri="{FF2B5EF4-FFF2-40B4-BE49-F238E27FC236}">
                <a16:creationId xmlns:a16="http://schemas.microsoft.com/office/drawing/2014/main" id="{140068C4-7933-F3DA-C28A-893556A02E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900" y="3434487"/>
            <a:ext cx="4389119" cy="260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2;g26de98eb499_0_22">
            <a:extLst>
              <a:ext uri="{FF2B5EF4-FFF2-40B4-BE49-F238E27FC236}">
                <a16:creationId xmlns:a16="http://schemas.microsoft.com/office/drawing/2014/main" id="{44FE8603-5C7C-2C9D-DB66-AC9CECE69C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400" y="3429000"/>
            <a:ext cx="4389119" cy="26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03;g26de98eb499_0_22">
            <a:extLst>
              <a:ext uri="{FF2B5EF4-FFF2-40B4-BE49-F238E27FC236}">
                <a16:creationId xmlns:a16="http://schemas.microsoft.com/office/drawing/2014/main" id="{6DC2DB2F-01A7-C758-B748-D1FEC273747C}"/>
              </a:ext>
            </a:extLst>
          </p:cNvPr>
          <p:cNvSpPr txBox="1"/>
          <p:nvPr/>
        </p:nvSpPr>
        <p:spPr>
          <a:xfrm>
            <a:off x="565350" y="1767808"/>
            <a:ext cx="8013300" cy="149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Ent.”와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큐브엔터”의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음원점수를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Ent.”는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기간동안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SCORE”에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대해서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번째로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빈도가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높았음</a:t>
            </a:r>
            <a:endParaRPr lang="ko-KR" altLang="en-US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“JYP Ent.”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년도와 </a:t>
            </a:r>
            <a:r>
              <a:rPr lang="en-US" altLang="ko-K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년도에 많은 음원이 순위에 포함됨</a:t>
            </a:r>
            <a:endParaRPr lang="en-US" altLang="ko-KR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큐브엔터”는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2019년도와 2022년도부터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음원이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순위에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포함</a:t>
            </a:r>
            <a:r>
              <a:rPr lang="ko-KR" alt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됨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39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10;g26deb36fd15_1_0">
            <a:extLst>
              <a:ext uri="{FF2B5EF4-FFF2-40B4-BE49-F238E27FC236}">
                <a16:creationId xmlns:a16="http://schemas.microsoft.com/office/drawing/2014/main" id="{D8480A15-20AF-668F-DB1C-EE707BE4C4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0045" y="2533651"/>
            <a:ext cx="7283910" cy="43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1;g26deb36fd15_1_0">
            <a:extLst>
              <a:ext uri="{FF2B5EF4-FFF2-40B4-BE49-F238E27FC236}">
                <a16:creationId xmlns:a16="http://schemas.microsoft.com/office/drawing/2014/main" id="{577704CC-5582-9F11-B8D2-4CC22A4D9704}"/>
              </a:ext>
            </a:extLst>
          </p:cNvPr>
          <p:cNvSpPr txBox="1"/>
          <p:nvPr/>
        </p:nvSpPr>
        <p:spPr>
          <a:xfrm>
            <a:off x="833945" y="1857701"/>
            <a:ext cx="80133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“에프엔씨엔터”의 음원점수를 표현한 그래프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- 수집 기간동안 가장 적은 음원 순위 포함 빈도를 기록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013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2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4" y="1343025"/>
            <a:ext cx="71342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음원 순위 </a:t>
            </a:r>
            <a:r>
              <a:rPr lang="en-US" altLang="ko-KR" sz="22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아티스트 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18;g274761151be_0_60">
            <a:extLst>
              <a:ext uri="{FF2B5EF4-FFF2-40B4-BE49-F238E27FC236}">
                <a16:creationId xmlns:a16="http://schemas.microsoft.com/office/drawing/2014/main" id="{39F5CAD9-DF95-12BC-6554-CA388C3B8DD1}"/>
              </a:ext>
            </a:extLst>
          </p:cNvPr>
          <p:cNvSpPr txBox="1"/>
          <p:nvPr/>
        </p:nvSpPr>
        <p:spPr>
          <a:xfrm>
            <a:off x="935550" y="1826857"/>
            <a:ext cx="8013300" cy="70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- 6개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주에서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동일한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동안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음원이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차트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100위내에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포함된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비율을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표현한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하이브”는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동안의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음원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순위에서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제외된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적이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없음을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가능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19;g274761151be_0_60">
            <a:extLst>
              <a:ext uri="{FF2B5EF4-FFF2-40B4-BE49-F238E27FC236}">
                <a16:creationId xmlns:a16="http://schemas.microsoft.com/office/drawing/2014/main" id="{56D0338B-B9C0-E80C-0870-95AEBC5602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550" y="2674908"/>
            <a:ext cx="7054123" cy="4202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609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441157-0CE8-7227-AF83-153FBBFC9111}"/>
              </a:ext>
            </a:extLst>
          </p:cNvPr>
          <p:cNvSpPr/>
          <p:nvPr/>
        </p:nvSpPr>
        <p:spPr>
          <a:xfrm rot="16200000">
            <a:off x="2281236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CAA5-0573-D0C3-4689-6C1E9E57FF43}"/>
              </a:ext>
            </a:extLst>
          </p:cNvPr>
          <p:cNvSpPr txBox="1"/>
          <p:nvPr/>
        </p:nvSpPr>
        <p:spPr>
          <a:xfrm>
            <a:off x="2376526" y="2072611"/>
            <a:ext cx="43798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알고리즘</a:t>
            </a:r>
            <a:endParaRPr lang="en-US" altLang="ko-KR" sz="4400" b="1" dirty="0">
              <a:solidFill>
                <a:srgbClr val="F8F8F6"/>
              </a:solidFill>
            </a:endParaRPr>
          </a:p>
          <a:p>
            <a:endParaRPr lang="en-US" altLang="ko-KR" sz="44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감성 분석 모델</a:t>
            </a: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주가 예측 모델</a:t>
            </a:r>
          </a:p>
        </p:txBody>
      </p:sp>
    </p:spTree>
    <p:extLst>
      <p:ext uri="{BB962C8B-B14F-4D97-AF65-F5344CB8AC3E}">
        <p14:creationId xmlns:p14="http://schemas.microsoft.com/office/powerpoint/2010/main" val="1389545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알고리즘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Google Shape;335;p14">
            <a:extLst>
              <a:ext uri="{FF2B5EF4-FFF2-40B4-BE49-F238E27FC236}">
                <a16:creationId xmlns:a16="http://schemas.microsoft.com/office/drawing/2014/main" id="{C7C11944-771C-4764-6466-2CF91BEA19D7}"/>
              </a:ext>
            </a:extLst>
          </p:cNvPr>
          <p:cNvSpPr/>
          <p:nvPr/>
        </p:nvSpPr>
        <p:spPr>
          <a:xfrm>
            <a:off x="3651500" y="4829300"/>
            <a:ext cx="1845300" cy="602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lt1"/>
                </a:solidFill>
              </a:rPr>
              <a:t>뉴스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제목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lt1"/>
                </a:solidFill>
              </a:rPr>
              <a:t>긍∙부정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데이터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" name="Google Shape;336;p14">
            <a:extLst>
              <a:ext uri="{FF2B5EF4-FFF2-40B4-BE49-F238E27FC236}">
                <a16:creationId xmlns:a16="http://schemas.microsoft.com/office/drawing/2014/main" id="{E183BA9A-09A6-AF72-A58D-6564A947EA3A}"/>
              </a:ext>
            </a:extLst>
          </p:cNvPr>
          <p:cNvSpPr/>
          <p:nvPr/>
        </p:nvSpPr>
        <p:spPr>
          <a:xfrm>
            <a:off x="6910775" y="4829300"/>
            <a:ext cx="1722000" cy="602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음원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순위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데이터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" name="Google Shape;337;p14">
            <a:extLst>
              <a:ext uri="{FF2B5EF4-FFF2-40B4-BE49-F238E27FC236}">
                <a16:creationId xmlns:a16="http://schemas.microsoft.com/office/drawing/2014/main" id="{E6AB54E5-C16D-E10E-C0C4-A49C6AC68D49}"/>
              </a:ext>
            </a:extLst>
          </p:cNvPr>
          <p:cNvSpPr/>
          <p:nvPr/>
        </p:nvSpPr>
        <p:spPr>
          <a:xfrm>
            <a:off x="3163650" y="5823875"/>
            <a:ext cx="2816700" cy="60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주가 예측 모델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9" name="Google Shape;338;p14">
            <a:extLst>
              <a:ext uri="{FF2B5EF4-FFF2-40B4-BE49-F238E27FC236}">
                <a16:creationId xmlns:a16="http://schemas.microsoft.com/office/drawing/2014/main" id="{BB20FFC6-0353-98A9-143F-40E1188A342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376838" y="5626562"/>
            <a:ext cx="392475" cy="2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39;p14">
            <a:extLst>
              <a:ext uri="{FF2B5EF4-FFF2-40B4-BE49-F238E27FC236}">
                <a16:creationId xmlns:a16="http://schemas.microsoft.com/office/drawing/2014/main" id="{87B41167-2F2F-0EE3-7746-47DB59DDE7F6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975675" y="4027700"/>
            <a:ext cx="392400" cy="31998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40;p14">
            <a:extLst>
              <a:ext uri="{FF2B5EF4-FFF2-40B4-BE49-F238E27FC236}">
                <a16:creationId xmlns:a16="http://schemas.microsoft.com/office/drawing/2014/main" id="{19795FC0-CA0B-CD70-A52C-B29F8B338B52}"/>
              </a:ext>
            </a:extLst>
          </p:cNvPr>
          <p:cNvSpPr/>
          <p:nvPr/>
        </p:nvSpPr>
        <p:spPr>
          <a:xfrm>
            <a:off x="675025" y="4829300"/>
            <a:ext cx="1558200" cy="60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주식 데이터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2" name="Google Shape;341;p14">
            <a:extLst>
              <a:ext uri="{FF2B5EF4-FFF2-40B4-BE49-F238E27FC236}">
                <a16:creationId xmlns:a16="http://schemas.microsoft.com/office/drawing/2014/main" id="{EDF79884-3420-182B-7F91-49437CE71CE5}"/>
              </a:ext>
            </a:extLst>
          </p:cNvPr>
          <p:cNvCxnSpPr>
            <a:cxnSpLocks/>
          </p:cNvCxnSpPr>
          <p:nvPr/>
        </p:nvCxnSpPr>
        <p:spPr>
          <a:xfrm rot="-5400000" flipH="1">
            <a:off x="2829575" y="4068650"/>
            <a:ext cx="392400" cy="31179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42;p14">
            <a:extLst>
              <a:ext uri="{FF2B5EF4-FFF2-40B4-BE49-F238E27FC236}">
                <a16:creationId xmlns:a16="http://schemas.microsoft.com/office/drawing/2014/main" id="{D9ECDE7F-D159-403A-DC7A-6B40F6377F66}"/>
              </a:ext>
            </a:extLst>
          </p:cNvPr>
          <p:cNvSpPr/>
          <p:nvPr/>
        </p:nvSpPr>
        <p:spPr>
          <a:xfrm>
            <a:off x="3792900" y="1382688"/>
            <a:ext cx="1558200" cy="60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뉴스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제목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데이터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4" name="Google Shape;343;p14">
            <a:extLst>
              <a:ext uri="{FF2B5EF4-FFF2-40B4-BE49-F238E27FC236}">
                <a16:creationId xmlns:a16="http://schemas.microsoft.com/office/drawing/2014/main" id="{E71251BE-3B45-B04B-A330-AFC1FA77B983}"/>
              </a:ext>
            </a:extLst>
          </p:cNvPr>
          <p:cNvSpPr/>
          <p:nvPr/>
        </p:nvSpPr>
        <p:spPr>
          <a:xfrm>
            <a:off x="3163950" y="3932825"/>
            <a:ext cx="2816700" cy="60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감정 분석 모델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15" name="Google Shape;344;p14">
            <a:extLst>
              <a:ext uri="{FF2B5EF4-FFF2-40B4-BE49-F238E27FC236}">
                <a16:creationId xmlns:a16="http://schemas.microsoft.com/office/drawing/2014/main" id="{EE9CAC0E-1B58-2002-9885-73CA71894C43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4572300" y="4534925"/>
            <a:ext cx="1850" cy="2943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345;p14">
            <a:extLst>
              <a:ext uri="{FF2B5EF4-FFF2-40B4-BE49-F238E27FC236}">
                <a16:creationId xmlns:a16="http://schemas.microsoft.com/office/drawing/2014/main" id="{173527DF-1741-B5D5-0B0F-AE7EEA9F2B41}"/>
              </a:ext>
            </a:extLst>
          </p:cNvPr>
          <p:cNvSpPr/>
          <p:nvPr/>
        </p:nvSpPr>
        <p:spPr>
          <a:xfrm>
            <a:off x="3651500" y="3079900"/>
            <a:ext cx="1845300" cy="60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뉴스 제목 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긍∙부정 라벨링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" name="Google Shape;346;p14">
            <a:extLst>
              <a:ext uri="{FF2B5EF4-FFF2-40B4-BE49-F238E27FC236}">
                <a16:creationId xmlns:a16="http://schemas.microsoft.com/office/drawing/2014/main" id="{EA34CB99-9576-4525-7C85-C790526B9668}"/>
              </a:ext>
            </a:extLst>
          </p:cNvPr>
          <p:cNvSpPr/>
          <p:nvPr/>
        </p:nvSpPr>
        <p:spPr>
          <a:xfrm>
            <a:off x="3792900" y="2231288"/>
            <a:ext cx="1558200" cy="60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긍∙부정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단어 리스트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8" name="Google Shape;347;p14">
            <a:extLst>
              <a:ext uri="{FF2B5EF4-FFF2-40B4-BE49-F238E27FC236}">
                <a16:creationId xmlns:a16="http://schemas.microsoft.com/office/drawing/2014/main" id="{2F64AA58-C3D9-02E1-8A69-3B931373E5EC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>
            <a:off x="4572000" y="1984788"/>
            <a:ext cx="0" cy="24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348;p14">
            <a:extLst>
              <a:ext uri="{FF2B5EF4-FFF2-40B4-BE49-F238E27FC236}">
                <a16:creationId xmlns:a16="http://schemas.microsoft.com/office/drawing/2014/main" id="{324CC583-73E4-47AE-B761-328D8693C2C0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>
            <a:off x="4572000" y="2833388"/>
            <a:ext cx="2100" cy="24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49;p14">
            <a:extLst>
              <a:ext uri="{FF2B5EF4-FFF2-40B4-BE49-F238E27FC236}">
                <a16:creationId xmlns:a16="http://schemas.microsoft.com/office/drawing/2014/main" id="{2DB1D204-EF92-72B0-1DC7-EED3C6DAC2DD}"/>
              </a:ext>
            </a:extLst>
          </p:cNvPr>
          <p:cNvCxnSpPr>
            <a:stCxn id="16" idx="2"/>
            <a:endCxn id="14" idx="0"/>
          </p:cNvCxnSpPr>
          <p:nvPr/>
        </p:nvCxnSpPr>
        <p:spPr>
          <a:xfrm flipH="1">
            <a:off x="4572350" y="3682000"/>
            <a:ext cx="1800" cy="25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4327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Google Shape;355;g27426d6c723_0_38">
            <a:extLst>
              <a:ext uri="{FF2B5EF4-FFF2-40B4-BE49-F238E27FC236}">
                <a16:creationId xmlns:a16="http://schemas.microsoft.com/office/drawing/2014/main" id="{6A74F2D6-5332-2CA3-E077-5D0CE5599F2B}"/>
              </a:ext>
            </a:extLst>
          </p:cNvPr>
          <p:cNvSpPr txBox="1"/>
          <p:nvPr/>
        </p:nvSpPr>
        <p:spPr>
          <a:xfrm>
            <a:off x="455778" y="1372100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1. 긍∙부정 단어 리스트 데이터 생성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56;g27426d6c723_0_38">
            <a:extLst>
              <a:ext uri="{FF2B5EF4-FFF2-40B4-BE49-F238E27FC236}">
                <a16:creationId xmlns:a16="http://schemas.microsoft.com/office/drawing/2014/main" id="{39F3B4E4-EF73-9605-4954-4DB7CCEC1E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586" y="3116362"/>
            <a:ext cx="7432827" cy="19380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g27426d6c723_0_38">
            <a:extLst>
              <a:ext uri="{FF2B5EF4-FFF2-40B4-BE49-F238E27FC236}">
                <a16:creationId xmlns:a16="http://schemas.microsoft.com/office/drawing/2014/main" id="{0ACE8286-284F-2FCA-3345-B286F9BCCBBC}"/>
              </a:ext>
            </a:extLst>
          </p:cNvPr>
          <p:cNvSpPr txBox="1"/>
          <p:nvPr/>
        </p:nvSpPr>
        <p:spPr>
          <a:xfrm>
            <a:off x="282674" y="2147395"/>
            <a:ext cx="857865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데이터의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제목”컬럼에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토큰화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형태소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)를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진행하여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빈도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내림차순으로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나열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후,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불용어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사전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358;g27426d6c723_0_38">
            <a:extLst>
              <a:ext uri="{FF2B5EF4-FFF2-40B4-BE49-F238E27FC236}">
                <a16:creationId xmlns:a16="http://schemas.microsoft.com/office/drawing/2014/main" id="{3153041C-153B-287E-4FDF-24272C854253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4571999" y="2762395"/>
            <a:ext cx="1" cy="3539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359;g27426d6c723_0_38">
            <a:extLst>
              <a:ext uri="{FF2B5EF4-FFF2-40B4-BE49-F238E27FC236}">
                <a16:creationId xmlns:a16="http://schemas.microsoft.com/office/drawing/2014/main" id="{D5AC48A9-3DDB-FBA9-E5E6-FFDDC88223BB}"/>
              </a:ext>
            </a:extLst>
          </p:cNvPr>
          <p:cNvSpPr txBox="1"/>
          <p:nvPr/>
        </p:nvSpPr>
        <p:spPr>
          <a:xfrm>
            <a:off x="565350" y="5409500"/>
            <a:ext cx="8013300" cy="86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불용어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사전을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불용어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후,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데이터의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제목”컬럼에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토큰화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형태소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)를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재진행하여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단어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1,000개에 대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빈도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내림차순으로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나열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360;g27426d6c723_0_38">
            <a:extLst>
              <a:ext uri="{FF2B5EF4-FFF2-40B4-BE49-F238E27FC236}">
                <a16:creationId xmlns:a16="http://schemas.microsoft.com/office/drawing/2014/main" id="{596CD3CD-368E-79A4-C373-DE00DB7BC38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572000" y="5054410"/>
            <a:ext cx="0" cy="355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606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40851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Google Shape;366;g27425c81edc_1_2">
            <a:extLst>
              <a:ext uri="{FF2B5EF4-FFF2-40B4-BE49-F238E27FC236}">
                <a16:creationId xmlns:a16="http://schemas.microsoft.com/office/drawing/2014/main" id="{1108FCE6-911A-CB88-6C4B-1BE847F5819A}"/>
              </a:ext>
            </a:extLst>
          </p:cNvPr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1. 긍∙부정 단어 리스트 데이터 생성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67;g27425c81edc_1_2">
            <a:extLst>
              <a:ext uri="{FF2B5EF4-FFF2-40B4-BE49-F238E27FC236}">
                <a16:creationId xmlns:a16="http://schemas.microsoft.com/office/drawing/2014/main" id="{F74A2D96-2222-881A-A99F-3EE8DA521772}"/>
              </a:ext>
            </a:extLst>
          </p:cNvPr>
          <p:cNvSpPr txBox="1"/>
          <p:nvPr/>
        </p:nvSpPr>
        <p:spPr>
          <a:xfrm>
            <a:off x="565350" y="2013875"/>
            <a:ext cx="801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빈도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내림차순으로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나열된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대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긍정∙부정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368;g27425c81edc_1_2">
            <a:extLst>
              <a:ext uri="{FF2B5EF4-FFF2-40B4-BE49-F238E27FC236}">
                <a16:creationId xmlns:a16="http://schemas.microsoft.com/office/drawing/2014/main" id="{C1B3A1E1-8E8E-8881-1DAB-6E19E2BAF697}"/>
              </a:ext>
            </a:extLst>
          </p:cNvPr>
          <p:cNvGrpSpPr/>
          <p:nvPr/>
        </p:nvGrpSpPr>
        <p:grpSpPr>
          <a:xfrm>
            <a:off x="2787449" y="2596097"/>
            <a:ext cx="3569119" cy="2957668"/>
            <a:chOff x="1456825" y="2905625"/>
            <a:chExt cx="4137150" cy="3324343"/>
          </a:xfrm>
        </p:grpSpPr>
        <p:pic>
          <p:nvPicPr>
            <p:cNvPr id="9" name="Google Shape;369;g27425c81edc_1_2">
              <a:extLst>
                <a:ext uri="{FF2B5EF4-FFF2-40B4-BE49-F238E27FC236}">
                  <a16:creationId xmlns:a16="http://schemas.microsoft.com/office/drawing/2014/main" id="{D0F7D8A4-4274-5C2D-D704-92CE940BD29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56825" y="2905625"/>
              <a:ext cx="1379050" cy="332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70;g27425c81edc_1_2">
              <a:extLst>
                <a:ext uri="{FF2B5EF4-FFF2-40B4-BE49-F238E27FC236}">
                  <a16:creationId xmlns:a16="http://schemas.microsoft.com/office/drawing/2014/main" id="{BE9E7864-63A7-B04B-2C99-21C216CC3A6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5875" y="2905625"/>
              <a:ext cx="1379050" cy="332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71;g27425c81edc_1_2">
              <a:extLst>
                <a:ext uri="{FF2B5EF4-FFF2-40B4-BE49-F238E27FC236}">
                  <a16:creationId xmlns:a16="http://schemas.microsoft.com/office/drawing/2014/main" id="{73735680-3C10-2280-C1C9-17F0A1FC69F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4925" y="2905626"/>
              <a:ext cx="1379050" cy="3324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" name="Google Shape;372;g27425c81edc_1_2">
            <a:extLst>
              <a:ext uri="{FF2B5EF4-FFF2-40B4-BE49-F238E27FC236}">
                <a16:creationId xmlns:a16="http://schemas.microsoft.com/office/drawing/2014/main" id="{8AF31662-A621-6F77-8E7F-B4BCCCD1607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4572000" y="2358275"/>
            <a:ext cx="0" cy="2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73;g27425c81edc_1_2">
            <a:extLst>
              <a:ext uri="{FF2B5EF4-FFF2-40B4-BE49-F238E27FC236}">
                <a16:creationId xmlns:a16="http://schemas.microsoft.com/office/drawing/2014/main" id="{45E898FD-5C57-9C63-8676-7C4928789772}"/>
              </a:ext>
            </a:extLst>
          </p:cNvPr>
          <p:cNvSpPr txBox="1"/>
          <p:nvPr/>
        </p:nvSpPr>
        <p:spPr>
          <a:xfrm>
            <a:off x="565350" y="5791600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긍정∙부정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어려운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대해서는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중립이라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판단하여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166개,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99개로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구성된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리스트를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374;g27425c81edc_1_2">
            <a:extLst>
              <a:ext uri="{FF2B5EF4-FFF2-40B4-BE49-F238E27FC236}">
                <a16:creationId xmlns:a16="http://schemas.microsoft.com/office/drawing/2014/main" id="{F20D20D1-234A-6C9D-E69B-F15331E4647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572008" y="5553765"/>
            <a:ext cx="0" cy="2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4037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441157-0CE8-7227-AF83-153FBBFC9111}"/>
              </a:ext>
            </a:extLst>
          </p:cNvPr>
          <p:cNvSpPr/>
          <p:nvPr/>
        </p:nvSpPr>
        <p:spPr>
          <a:xfrm rot="16200000">
            <a:off x="2281236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CAA5-0573-D0C3-4689-6C1E9E57FF43}"/>
              </a:ext>
            </a:extLst>
          </p:cNvPr>
          <p:cNvSpPr txBox="1"/>
          <p:nvPr/>
        </p:nvSpPr>
        <p:spPr>
          <a:xfrm>
            <a:off x="2376526" y="2072611"/>
            <a:ext cx="43798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프로젝트 소개</a:t>
            </a:r>
            <a:endParaRPr lang="en-US" altLang="ko-KR" sz="4400" b="1" dirty="0">
              <a:solidFill>
                <a:srgbClr val="F8F8F6"/>
              </a:solidFill>
            </a:endParaRPr>
          </a:p>
          <a:p>
            <a:endParaRPr lang="en-US" altLang="ko-KR" sz="44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배경</a:t>
            </a:r>
            <a:endParaRPr lang="en-US" altLang="ko-KR" sz="32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목표</a:t>
            </a:r>
            <a:endParaRPr lang="en-US" altLang="ko-KR" sz="3200" b="1" dirty="0">
              <a:solidFill>
                <a:srgbClr val="F8F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0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Google Shape;380;g27426d6c723_0_9">
            <a:extLst>
              <a:ext uri="{FF2B5EF4-FFF2-40B4-BE49-F238E27FC236}">
                <a16:creationId xmlns:a16="http://schemas.microsoft.com/office/drawing/2014/main" id="{18D362DB-A44E-414C-F157-7D0407201613}"/>
              </a:ext>
            </a:extLst>
          </p:cNvPr>
          <p:cNvSpPr txBox="1"/>
          <p:nvPr/>
        </p:nvSpPr>
        <p:spPr>
          <a:xfrm>
            <a:off x="523875" y="1393757"/>
            <a:ext cx="622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형성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1;g27426d6c723_0_9">
            <a:extLst>
              <a:ext uri="{FF2B5EF4-FFF2-40B4-BE49-F238E27FC236}">
                <a16:creationId xmlns:a16="http://schemas.microsoft.com/office/drawing/2014/main" id="{305843D0-5B7B-E261-54CB-5BC35A4DC128}"/>
              </a:ext>
            </a:extLst>
          </p:cNvPr>
          <p:cNvSpPr txBox="1"/>
          <p:nvPr/>
        </p:nvSpPr>
        <p:spPr>
          <a:xfrm>
            <a:off x="105964" y="2478783"/>
            <a:ext cx="9050065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데이터의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토큰화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형태소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2;g27426d6c723_0_9">
            <a:extLst>
              <a:ext uri="{FF2B5EF4-FFF2-40B4-BE49-F238E27FC236}">
                <a16:creationId xmlns:a16="http://schemas.microsoft.com/office/drawing/2014/main" id="{4282FE8A-2373-DDD6-BB49-54A0E1B4C7C5}"/>
              </a:ext>
            </a:extLst>
          </p:cNvPr>
          <p:cNvSpPr txBox="1"/>
          <p:nvPr/>
        </p:nvSpPr>
        <p:spPr>
          <a:xfrm>
            <a:off x="105964" y="3793571"/>
            <a:ext cx="9050065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분석된 각 토큰(형태소)으로 생성된 긍∙부정 단어 리스트를 통해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긍정이면 +1, 부정이면 -1로 처리하여 “제목” 칼럼에 대한 “SCORE” 칼럼 생성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g27426d6c723_0_9">
            <a:extLst>
              <a:ext uri="{FF2B5EF4-FFF2-40B4-BE49-F238E27FC236}">
                <a16:creationId xmlns:a16="http://schemas.microsoft.com/office/drawing/2014/main" id="{42FBD4BB-1529-EC50-D9D4-D2B71C7403A0}"/>
              </a:ext>
            </a:extLst>
          </p:cNvPr>
          <p:cNvSpPr txBox="1"/>
          <p:nvPr/>
        </p:nvSpPr>
        <p:spPr>
          <a:xfrm>
            <a:off x="105964" y="5357358"/>
            <a:ext cx="9050065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“제목”에 대하여 생성된 “SCORE” 칼럼을 통해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0이상이면 긍정(“1”), 0이면 중립(“0”), 0이하면 부정(“-1”)으로 “LABEL”칼럼 생성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384;g27426d6c723_0_9">
            <a:extLst>
              <a:ext uri="{FF2B5EF4-FFF2-40B4-BE49-F238E27FC236}">
                <a16:creationId xmlns:a16="http://schemas.microsoft.com/office/drawing/2014/main" id="{22E4E873-0F04-D43A-2ECD-7833BADC5B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630997" y="2980083"/>
            <a:ext cx="0" cy="8134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385;g27426d6c723_0_9">
            <a:extLst>
              <a:ext uri="{FF2B5EF4-FFF2-40B4-BE49-F238E27FC236}">
                <a16:creationId xmlns:a16="http://schemas.microsoft.com/office/drawing/2014/main" id="{69A348D1-103B-ECFE-6218-28EA2C0387A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630997" y="4543871"/>
            <a:ext cx="0" cy="8134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0623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92;g274596d2204_0_3">
            <a:extLst>
              <a:ext uri="{FF2B5EF4-FFF2-40B4-BE49-F238E27FC236}">
                <a16:creationId xmlns:a16="http://schemas.microsoft.com/office/drawing/2014/main" id="{56921FBB-DE26-06A1-17BD-058EA2643A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875" y="3131274"/>
            <a:ext cx="8257975" cy="24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Google Shape;391;g274596d2204_0_3">
            <a:extLst>
              <a:ext uri="{FF2B5EF4-FFF2-40B4-BE49-F238E27FC236}">
                <a16:creationId xmlns:a16="http://schemas.microsoft.com/office/drawing/2014/main" id="{7AF2DD1B-FC53-9067-C287-197AAE9D642E}"/>
              </a:ext>
            </a:extLst>
          </p:cNvPr>
          <p:cNvSpPr txBox="1"/>
          <p:nvPr/>
        </p:nvSpPr>
        <p:spPr>
          <a:xfrm>
            <a:off x="342900" y="1374599"/>
            <a:ext cx="6272281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형성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93;g274596d2204_0_3">
            <a:extLst>
              <a:ext uri="{FF2B5EF4-FFF2-40B4-BE49-F238E27FC236}">
                <a16:creationId xmlns:a16="http://schemas.microsoft.com/office/drawing/2014/main" id="{7B9735D3-73AE-A6F5-14C1-517EDEBA2FE6}"/>
              </a:ext>
            </a:extLst>
          </p:cNvPr>
          <p:cNvSpPr txBox="1"/>
          <p:nvPr/>
        </p:nvSpPr>
        <p:spPr>
          <a:xfrm>
            <a:off x="646213" y="2159808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JYP Ent.,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에프엔씨엔터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종목의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6,567개의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394;g274596d2204_0_3">
            <a:extLst>
              <a:ext uri="{FF2B5EF4-FFF2-40B4-BE49-F238E27FC236}">
                <a16:creationId xmlns:a16="http://schemas.microsoft.com/office/drawing/2014/main" id="{ECA2180A-E0E7-B228-9910-EF966711B13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4652863" y="2774808"/>
            <a:ext cx="0" cy="35646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5521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Google Shape;400;g274761151be_0_85">
            <a:extLst>
              <a:ext uri="{FF2B5EF4-FFF2-40B4-BE49-F238E27FC236}">
                <a16:creationId xmlns:a16="http://schemas.microsoft.com/office/drawing/2014/main" id="{BBE2F847-65F0-4E95-2129-02528B8FC8CF}"/>
              </a:ext>
            </a:extLst>
          </p:cNvPr>
          <p:cNvSpPr txBox="1"/>
          <p:nvPr/>
        </p:nvSpPr>
        <p:spPr>
          <a:xfrm>
            <a:off x="426902" y="1420033"/>
            <a:ext cx="6117675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형성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1;g274761151be_0_85">
            <a:extLst>
              <a:ext uri="{FF2B5EF4-FFF2-40B4-BE49-F238E27FC236}">
                <a16:creationId xmlns:a16="http://schemas.microsoft.com/office/drawing/2014/main" id="{81D62D2A-7DAD-FB96-50AE-A163647831C0}"/>
              </a:ext>
            </a:extLst>
          </p:cNvPr>
          <p:cNvSpPr txBox="1"/>
          <p:nvPr/>
        </p:nvSpPr>
        <p:spPr>
          <a:xfrm>
            <a:off x="565350" y="21293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6,567개의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긍∙부정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402;g274761151be_0_85">
            <a:extLst>
              <a:ext uri="{FF2B5EF4-FFF2-40B4-BE49-F238E27FC236}">
                <a16:creationId xmlns:a16="http://schemas.microsoft.com/office/drawing/2014/main" id="{D049774B-260B-7355-F9AD-7E4DF1CED2FA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4572000" y="2744375"/>
            <a:ext cx="0" cy="40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Google Shape;403;g274761151be_0_85">
            <a:extLst>
              <a:ext uri="{FF2B5EF4-FFF2-40B4-BE49-F238E27FC236}">
                <a16:creationId xmlns:a16="http://schemas.microsoft.com/office/drawing/2014/main" id="{2E9BC572-D2F2-99B9-6179-2CD3F1358E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2220" b="2219"/>
          <a:stretch/>
        </p:blipFill>
        <p:spPr>
          <a:xfrm>
            <a:off x="2018325" y="3146275"/>
            <a:ext cx="5107351" cy="3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4;g274761151be_0_85">
            <a:extLst>
              <a:ext uri="{FF2B5EF4-FFF2-40B4-BE49-F238E27FC236}">
                <a16:creationId xmlns:a16="http://schemas.microsoft.com/office/drawing/2014/main" id="{3448203B-A86C-8748-33D0-0ED3B9CDB0B0}"/>
              </a:ext>
            </a:extLst>
          </p:cNvPr>
          <p:cNvSpPr txBox="1"/>
          <p:nvPr/>
        </p:nvSpPr>
        <p:spPr>
          <a:xfrm>
            <a:off x="6811550" y="3494425"/>
            <a:ext cx="805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긍정: 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중립: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부정: -1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104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Google Shape;411;g27426d6c723_0_13">
            <a:extLst>
              <a:ext uri="{FF2B5EF4-FFF2-40B4-BE49-F238E27FC236}">
                <a16:creationId xmlns:a16="http://schemas.microsoft.com/office/drawing/2014/main" id="{7231DCC5-F38F-0433-71F5-DCFDA0660417}"/>
              </a:ext>
            </a:extLst>
          </p:cNvPr>
          <p:cNvSpPr txBox="1"/>
          <p:nvPr/>
        </p:nvSpPr>
        <p:spPr>
          <a:xfrm>
            <a:off x="648858" y="2146275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생성된 뉴스 제목에 대한 긍∙부정 라벨링 데이터에 대하여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train:test=7:3으로 데이터 분배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412;g27426d6c723_0_13">
            <a:extLst>
              <a:ext uri="{FF2B5EF4-FFF2-40B4-BE49-F238E27FC236}">
                <a16:creationId xmlns:a16="http://schemas.microsoft.com/office/drawing/2014/main" id="{76A356C2-82E6-0C72-15D9-8C979F1F28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26" t="-22940" r="1325" b="-1"/>
          <a:stretch/>
        </p:blipFill>
        <p:spPr>
          <a:xfrm>
            <a:off x="388399" y="4282876"/>
            <a:ext cx="8534219" cy="3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13;g27426d6c723_0_13">
            <a:extLst>
              <a:ext uri="{FF2B5EF4-FFF2-40B4-BE49-F238E27FC236}">
                <a16:creationId xmlns:a16="http://schemas.microsoft.com/office/drawing/2014/main" id="{3F94256D-1E7E-C215-F3A8-8BF0A217803C}"/>
              </a:ext>
            </a:extLst>
          </p:cNvPr>
          <p:cNvSpPr txBox="1"/>
          <p:nvPr/>
        </p:nvSpPr>
        <p:spPr>
          <a:xfrm>
            <a:off x="648858" y="3667950"/>
            <a:ext cx="8013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train, test 데이터의 “제목”에 대하여 불용어 제거 후, 토큰화(형태소 분석) 진행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14;g27426d6c723_0_13">
            <a:extLst>
              <a:ext uri="{FF2B5EF4-FFF2-40B4-BE49-F238E27FC236}">
                <a16:creationId xmlns:a16="http://schemas.microsoft.com/office/drawing/2014/main" id="{C9B0CC25-399C-AA3F-7F18-D5B8D26858A4}"/>
              </a:ext>
            </a:extLst>
          </p:cNvPr>
          <p:cNvSpPr txBox="1"/>
          <p:nvPr/>
        </p:nvSpPr>
        <p:spPr>
          <a:xfrm>
            <a:off x="677733" y="5279900"/>
            <a:ext cx="8013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train, test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데이터의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제목”에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불용어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후,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토큰화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형태소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)와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단어에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정수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인코딩</a:t>
            </a:r>
            <a:r>
              <a:rPr 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415;g27426d6c723_0_13">
            <a:extLst>
              <a:ext uri="{FF2B5EF4-FFF2-40B4-BE49-F238E27FC236}">
                <a16:creationId xmlns:a16="http://schemas.microsoft.com/office/drawing/2014/main" id="{87588C7A-D71B-2DE9-1734-91FDBCB27B5F}"/>
              </a:ext>
            </a:extLst>
          </p:cNvPr>
          <p:cNvCxnSpPr>
            <a:cxnSpLocks/>
          </p:cNvCxnSpPr>
          <p:nvPr/>
        </p:nvCxnSpPr>
        <p:spPr>
          <a:xfrm>
            <a:off x="4655508" y="2761275"/>
            <a:ext cx="0" cy="9066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16;g27426d6c723_0_13">
            <a:extLst>
              <a:ext uri="{FF2B5EF4-FFF2-40B4-BE49-F238E27FC236}">
                <a16:creationId xmlns:a16="http://schemas.microsoft.com/office/drawing/2014/main" id="{61E1E17A-F29D-53FE-BA97-A2196BCFE5A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47441" y="4587202"/>
            <a:ext cx="8068" cy="69269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410;g27426d6c723_0_13">
            <a:extLst>
              <a:ext uri="{FF2B5EF4-FFF2-40B4-BE49-F238E27FC236}">
                <a16:creationId xmlns:a16="http://schemas.microsoft.com/office/drawing/2014/main" id="{F31A8D23-52DC-3526-D713-C73DDD644755}"/>
              </a:ext>
            </a:extLst>
          </p:cNvPr>
          <p:cNvSpPr txBox="1"/>
          <p:nvPr/>
        </p:nvSpPr>
        <p:spPr>
          <a:xfrm>
            <a:off x="523875" y="1412663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검증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14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12" name="Google Shape;422;g274596d2204_0_20">
            <a:extLst>
              <a:ext uri="{FF2B5EF4-FFF2-40B4-BE49-F238E27FC236}">
                <a16:creationId xmlns:a16="http://schemas.microsoft.com/office/drawing/2014/main" id="{27F998BF-A66E-C832-39D5-01F0200A04C0}"/>
              </a:ext>
            </a:extLst>
          </p:cNvPr>
          <p:cNvSpPr txBox="1"/>
          <p:nvPr/>
        </p:nvSpPr>
        <p:spPr>
          <a:xfrm>
            <a:off x="523875" y="1399050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3. 감정 분석 모델 학습 및 검증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23;g274596d2204_0_20">
            <a:extLst>
              <a:ext uri="{FF2B5EF4-FFF2-40B4-BE49-F238E27FC236}">
                <a16:creationId xmlns:a16="http://schemas.microsoft.com/office/drawing/2014/main" id="{5CFF2A14-BFFF-2AFB-96FF-B5F11A80E88C}"/>
              </a:ext>
            </a:extLst>
          </p:cNvPr>
          <p:cNvSpPr txBox="1"/>
          <p:nvPr/>
        </p:nvSpPr>
        <p:spPr>
          <a:xfrm>
            <a:off x="565350" y="2146275"/>
            <a:ext cx="80133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 데이터(-1, 0, 1)에 대해서도 정수 인코딩 진행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24;g274596d2204_0_20">
            <a:extLst>
              <a:ext uri="{FF2B5EF4-FFF2-40B4-BE49-F238E27FC236}">
                <a16:creationId xmlns:a16="http://schemas.microsoft.com/office/drawing/2014/main" id="{AF19BAD4-14AE-7535-EF9F-43F46FB9046F}"/>
              </a:ext>
            </a:extLst>
          </p:cNvPr>
          <p:cNvSpPr txBox="1"/>
          <p:nvPr/>
        </p:nvSpPr>
        <p:spPr>
          <a:xfrm>
            <a:off x="565350" y="3762975"/>
            <a:ext cx="8013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다음 모델을 사용하여 학습 진행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425;g274596d2204_0_20">
            <a:extLst>
              <a:ext uri="{FF2B5EF4-FFF2-40B4-BE49-F238E27FC236}">
                <a16:creationId xmlns:a16="http://schemas.microsoft.com/office/drawing/2014/main" id="{F1C019DE-890C-4DF7-C962-51FEADE1C7A9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4572000" y="2656575"/>
            <a:ext cx="0" cy="110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26;g274596d2204_0_20">
            <a:extLst>
              <a:ext uri="{FF2B5EF4-FFF2-40B4-BE49-F238E27FC236}">
                <a16:creationId xmlns:a16="http://schemas.microsoft.com/office/drawing/2014/main" id="{98392F27-24C1-00D2-02F2-E03CD8E898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045" y="4644501"/>
            <a:ext cx="7923196" cy="131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E61DD9-A9BA-1E32-28AF-66153830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767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감정 분석 모델</a:t>
            </a:r>
          </a:p>
        </p:txBody>
      </p:sp>
      <p:sp>
        <p:nvSpPr>
          <p:cNvPr id="2" name="Google Shape;432;g274761151be_0_0">
            <a:extLst>
              <a:ext uri="{FF2B5EF4-FFF2-40B4-BE49-F238E27FC236}">
                <a16:creationId xmlns:a16="http://schemas.microsoft.com/office/drawing/2014/main" id="{FA42FA3F-54EE-85F0-B2E7-552264671B9B}"/>
              </a:ext>
            </a:extLst>
          </p:cNvPr>
          <p:cNvSpPr txBox="1"/>
          <p:nvPr/>
        </p:nvSpPr>
        <p:spPr>
          <a:xfrm>
            <a:off x="340275" y="1256425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3. 감정 분석 모델 학습 및 검증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33;g274761151be_0_0">
            <a:extLst>
              <a:ext uri="{FF2B5EF4-FFF2-40B4-BE49-F238E27FC236}">
                <a16:creationId xmlns:a16="http://schemas.microsoft.com/office/drawing/2014/main" id="{0D3AFF37-6781-AA14-B0C7-71CBEE7359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612" y="5024525"/>
            <a:ext cx="8380799" cy="68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434;g274761151be_0_0">
            <a:extLst>
              <a:ext uri="{FF2B5EF4-FFF2-40B4-BE49-F238E27FC236}">
                <a16:creationId xmlns:a16="http://schemas.microsoft.com/office/drawing/2014/main" id="{DE0597BF-0E2D-2401-DE4A-2356BE03F366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572000" y="4566861"/>
            <a:ext cx="12" cy="4576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Google Shape;435;g274761151be_0_0">
            <a:extLst>
              <a:ext uri="{FF2B5EF4-FFF2-40B4-BE49-F238E27FC236}">
                <a16:creationId xmlns:a16="http://schemas.microsoft.com/office/drawing/2014/main" id="{88B8EFF3-8411-73C0-7833-F69A4EEAAC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02" y="2109717"/>
            <a:ext cx="8300796" cy="24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6;g274761151be_0_0">
            <a:extLst>
              <a:ext uri="{FF2B5EF4-FFF2-40B4-BE49-F238E27FC236}">
                <a16:creationId xmlns:a16="http://schemas.microsoft.com/office/drawing/2014/main" id="{71F733A7-E9AA-A641-6871-A59EFC8E9396}"/>
              </a:ext>
            </a:extLst>
          </p:cNvPr>
          <p:cNvSpPr txBox="1"/>
          <p:nvPr/>
        </p:nvSpPr>
        <p:spPr>
          <a:xfrm>
            <a:off x="457800" y="6040800"/>
            <a:ext cx="822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학습된 모델을 통해 6개 주의 뉴스 제목에 대한 긍∙부정 데이터 생성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437;g274761151be_0_0">
            <a:extLst>
              <a:ext uri="{FF2B5EF4-FFF2-40B4-BE49-F238E27FC236}">
                <a16:creationId xmlns:a16="http://schemas.microsoft.com/office/drawing/2014/main" id="{407ECE2A-4DF1-6CB0-8A90-0949F9E24265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4572011" y="5710750"/>
            <a:ext cx="0" cy="33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BAD8AFA-882D-F18C-69E5-6C92A47C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52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11" name="Google Shape;443;g23d32899bc4_1_22">
            <a:extLst>
              <a:ext uri="{FF2B5EF4-FFF2-40B4-BE49-F238E27FC236}">
                <a16:creationId xmlns:a16="http://schemas.microsoft.com/office/drawing/2014/main" id="{A3609966-81DB-90BF-2C40-09326D895192}"/>
              </a:ext>
            </a:extLst>
          </p:cNvPr>
          <p:cNvSpPr txBox="1"/>
          <p:nvPr/>
        </p:nvSpPr>
        <p:spPr>
          <a:xfrm>
            <a:off x="342900" y="1419450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1. 모델 선정 과정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Google Shape;444;g23d32899bc4_1_22">
            <a:extLst>
              <a:ext uri="{FF2B5EF4-FFF2-40B4-BE49-F238E27FC236}">
                <a16:creationId xmlns:a16="http://schemas.microsoft.com/office/drawing/2014/main" id="{089170C4-B4F7-77E7-95F1-92EF26B7C0B1}"/>
              </a:ext>
            </a:extLst>
          </p:cNvPr>
          <p:cNvGraphicFramePr/>
          <p:nvPr/>
        </p:nvGraphicFramePr>
        <p:xfrm>
          <a:off x="1816950" y="3283025"/>
          <a:ext cx="5510100" cy="1664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8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RMSLE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LSTM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151.72151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211.33344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0.03174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C40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0.94938</a:t>
                      </a:r>
                      <a:endParaRPr sz="1500">
                        <a:solidFill>
                          <a:srgbClr val="3C40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124.70555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182.66584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0.02905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0.9595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2070.57636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2228.21799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0.33484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-5.81299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Google Shape;445;g23d32899bc4_1_22">
            <a:extLst>
              <a:ext uri="{FF2B5EF4-FFF2-40B4-BE49-F238E27FC236}">
                <a16:creationId xmlns:a16="http://schemas.microsoft.com/office/drawing/2014/main" id="{09723B77-6DA3-EC10-0C28-823AD991638D}"/>
              </a:ext>
            </a:extLst>
          </p:cNvPr>
          <p:cNvSpPr txBox="1"/>
          <p:nvPr/>
        </p:nvSpPr>
        <p:spPr>
          <a:xfrm>
            <a:off x="2051775" y="2122050"/>
            <a:ext cx="51858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예측에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가능한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모델인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LSTM, GRU,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ARIMA에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대하여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dirty="0" err="1">
                <a:latin typeface="Calibri"/>
                <a:ea typeface="Calibri"/>
                <a:cs typeface="Calibri"/>
                <a:sym typeface="Calibri"/>
              </a:rPr>
              <a:t>진행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46;g23d32899bc4_1_22">
            <a:extLst>
              <a:ext uri="{FF2B5EF4-FFF2-40B4-BE49-F238E27FC236}">
                <a16:creationId xmlns:a16="http://schemas.microsoft.com/office/drawing/2014/main" id="{7DE2B5F4-5ADB-10A7-7A06-39B564BA3D15}"/>
              </a:ext>
            </a:extLst>
          </p:cNvPr>
          <p:cNvSpPr txBox="1"/>
          <p:nvPr/>
        </p:nvSpPr>
        <p:spPr>
          <a:xfrm>
            <a:off x="2051775" y="5478600"/>
            <a:ext cx="51858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모델의 성능을 평가하는 지표인 MAE, RMSE, RMSLE, R2에서 모두 좋은 수치를 기록한 GRU 모델 선택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47;g23d32899bc4_1_22">
            <a:extLst>
              <a:ext uri="{FF2B5EF4-FFF2-40B4-BE49-F238E27FC236}">
                <a16:creationId xmlns:a16="http://schemas.microsoft.com/office/drawing/2014/main" id="{0A2DA6AB-DAA8-0F31-9A32-7552BAC8BE6B}"/>
              </a:ext>
            </a:extLst>
          </p:cNvPr>
          <p:cNvSpPr/>
          <p:nvPr/>
        </p:nvSpPr>
        <p:spPr>
          <a:xfrm>
            <a:off x="1816950" y="4093075"/>
            <a:ext cx="5510100" cy="430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448;g23d32899bc4_1_22">
            <a:extLst>
              <a:ext uri="{FF2B5EF4-FFF2-40B4-BE49-F238E27FC236}">
                <a16:creationId xmlns:a16="http://schemas.microsoft.com/office/drawing/2014/main" id="{F605F578-2199-C2BA-CE09-6974032F44C9}"/>
              </a:ext>
            </a:extLst>
          </p:cNvPr>
          <p:cNvCxnSpPr>
            <a:stCxn id="13" idx="2"/>
          </p:cNvCxnSpPr>
          <p:nvPr/>
        </p:nvCxnSpPr>
        <p:spPr>
          <a:xfrm>
            <a:off x="4644675" y="2824650"/>
            <a:ext cx="6900" cy="42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449;g23d32899bc4_1_22">
            <a:extLst>
              <a:ext uri="{FF2B5EF4-FFF2-40B4-BE49-F238E27FC236}">
                <a16:creationId xmlns:a16="http://schemas.microsoft.com/office/drawing/2014/main" id="{93BA894C-D59C-2300-0492-8D88BB1FCCB7}"/>
              </a:ext>
            </a:extLst>
          </p:cNvPr>
          <p:cNvCxnSpPr>
            <a:endCxn id="14" idx="0"/>
          </p:cNvCxnSpPr>
          <p:nvPr/>
        </p:nvCxnSpPr>
        <p:spPr>
          <a:xfrm flipH="1">
            <a:off x="4644675" y="4960800"/>
            <a:ext cx="69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DABE32-2752-B7B3-C602-35231522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917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455;g23d32899bc4_1_26">
            <a:extLst>
              <a:ext uri="{FF2B5EF4-FFF2-40B4-BE49-F238E27FC236}">
                <a16:creationId xmlns:a16="http://schemas.microsoft.com/office/drawing/2014/main" id="{6E819E52-F9BC-F7C2-BA87-B6E7033C51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9563" y="2078550"/>
            <a:ext cx="3509034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6;g23d32899bc4_1_26">
            <a:extLst>
              <a:ext uri="{FF2B5EF4-FFF2-40B4-BE49-F238E27FC236}">
                <a16:creationId xmlns:a16="http://schemas.microsoft.com/office/drawing/2014/main" id="{90066955-D4F4-078D-D597-C2F0AE01BAB0}"/>
              </a:ext>
            </a:extLst>
          </p:cNvPr>
          <p:cNvSpPr txBox="1"/>
          <p:nvPr/>
        </p:nvSpPr>
        <p:spPr>
          <a:xfrm>
            <a:off x="463950" y="3489225"/>
            <a:ext cx="3400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train / test data 9:1 분할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57;g23d32899bc4_1_26">
            <a:extLst>
              <a:ext uri="{FF2B5EF4-FFF2-40B4-BE49-F238E27FC236}">
                <a16:creationId xmlns:a16="http://schemas.microsoft.com/office/drawing/2014/main" id="{5DD170B5-B02C-2BAC-D5A2-7A8F7FE4DCE7}"/>
              </a:ext>
            </a:extLst>
          </p:cNvPr>
          <p:cNvSpPr txBox="1"/>
          <p:nvPr/>
        </p:nvSpPr>
        <p:spPr>
          <a:xfrm>
            <a:off x="4867388" y="2990950"/>
            <a:ext cx="3653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7일이 넘어가면 성능이 떨어지는 것을 확인하여 7일 동안의 데이터로 하루 예측하는 것으로 설정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58;g23d32899bc4_1_26">
            <a:extLst>
              <a:ext uri="{FF2B5EF4-FFF2-40B4-BE49-F238E27FC236}">
                <a16:creationId xmlns:a16="http://schemas.microsoft.com/office/drawing/2014/main" id="{A35FF0A0-2E6A-5885-DADB-017523079844}"/>
              </a:ext>
            </a:extLst>
          </p:cNvPr>
          <p:cNvSpPr txBox="1"/>
          <p:nvPr/>
        </p:nvSpPr>
        <p:spPr>
          <a:xfrm>
            <a:off x="463950" y="5830850"/>
            <a:ext cx="3400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➔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모델 구조 및 파라미터 설정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9;g23d32899bc4_1_26">
            <a:extLst>
              <a:ext uri="{FF2B5EF4-FFF2-40B4-BE49-F238E27FC236}">
                <a16:creationId xmlns:a16="http://schemas.microsoft.com/office/drawing/2014/main" id="{7A3C69F4-244D-28E4-FFE4-E018DA5DB525}"/>
              </a:ext>
            </a:extLst>
          </p:cNvPr>
          <p:cNvSpPr txBox="1"/>
          <p:nvPr/>
        </p:nvSpPr>
        <p:spPr>
          <a:xfrm>
            <a:off x="340274" y="1383051"/>
            <a:ext cx="5510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2. 모델 파라미터 및 기타 분석 설정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60;g23d32899bc4_1_26">
            <a:extLst>
              <a:ext uri="{FF2B5EF4-FFF2-40B4-BE49-F238E27FC236}">
                <a16:creationId xmlns:a16="http://schemas.microsoft.com/office/drawing/2014/main" id="{27633703-D4A8-9377-D29B-81D9922C4D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25" y="2078550"/>
            <a:ext cx="3865619" cy="14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1;g23d32899bc4_1_26">
            <a:extLst>
              <a:ext uri="{FF2B5EF4-FFF2-40B4-BE49-F238E27FC236}">
                <a16:creationId xmlns:a16="http://schemas.microsoft.com/office/drawing/2014/main" id="{7DC123AF-D260-A561-13FB-A3C7EDC110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00" y="4155500"/>
            <a:ext cx="5340474" cy="157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2;g23d32899bc4_1_26">
            <a:extLst>
              <a:ext uri="{FF2B5EF4-FFF2-40B4-BE49-F238E27FC236}">
                <a16:creationId xmlns:a16="http://schemas.microsoft.com/office/drawing/2014/main" id="{D64B2B79-5199-CC65-4C84-130C49012B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193" y="4155500"/>
            <a:ext cx="2957358" cy="206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685FAFA-74DB-8A7D-487B-76089A7C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09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468;g274792eb95f_7_70">
            <a:extLst>
              <a:ext uri="{FF2B5EF4-FFF2-40B4-BE49-F238E27FC236}">
                <a16:creationId xmlns:a16="http://schemas.microsoft.com/office/drawing/2014/main" id="{2289F7D1-8F61-767B-EC4D-48CF39BB511F}"/>
              </a:ext>
            </a:extLst>
          </p:cNvPr>
          <p:cNvSpPr txBox="1"/>
          <p:nvPr/>
        </p:nvSpPr>
        <p:spPr>
          <a:xfrm>
            <a:off x="342900" y="1331651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에스엠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69;g274792eb95f_7_70">
            <a:extLst>
              <a:ext uri="{FF2B5EF4-FFF2-40B4-BE49-F238E27FC236}">
                <a16:creationId xmlns:a16="http://schemas.microsoft.com/office/drawing/2014/main" id="{BCEF39DF-5FD6-553C-D860-515F7D6579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72" y="1881814"/>
            <a:ext cx="5157005" cy="194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0;g274792eb95f_7_70">
            <a:extLst>
              <a:ext uri="{FF2B5EF4-FFF2-40B4-BE49-F238E27FC236}">
                <a16:creationId xmlns:a16="http://schemas.microsoft.com/office/drawing/2014/main" id="{FE4DBB05-A01C-94BD-DDBD-B0F0354288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288" y="4348425"/>
            <a:ext cx="1973334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71;g274792eb95f_7_70">
            <a:extLst>
              <a:ext uri="{FF2B5EF4-FFF2-40B4-BE49-F238E27FC236}">
                <a16:creationId xmlns:a16="http://schemas.microsoft.com/office/drawing/2014/main" id="{A3F38F93-68F3-67AD-32AB-32C3E93195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326" y="1831325"/>
            <a:ext cx="2703700" cy="20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72;g274792eb95f_7_70">
            <a:extLst>
              <a:ext uri="{FF2B5EF4-FFF2-40B4-BE49-F238E27FC236}">
                <a16:creationId xmlns:a16="http://schemas.microsoft.com/office/drawing/2014/main" id="{5CC199C5-FDE8-A26F-A70D-80B97DBF6E08}"/>
              </a:ext>
            </a:extLst>
          </p:cNvPr>
          <p:cNvSpPr txBox="1"/>
          <p:nvPr/>
        </p:nvSpPr>
        <p:spPr>
          <a:xfrm>
            <a:off x="2056300" y="38235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73;g274792eb95f_7_70">
            <a:extLst>
              <a:ext uri="{FF2B5EF4-FFF2-40B4-BE49-F238E27FC236}">
                <a16:creationId xmlns:a16="http://schemas.microsoft.com/office/drawing/2014/main" id="{372FEED2-8D35-D049-D601-EC953EA892B5}"/>
              </a:ext>
            </a:extLst>
          </p:cNvPr>
          <p:cNvSpPr txBox="1"/>
          <p:nvPr/>
        </p:nvSpPr>
        <p:spPr>
          <a:xfrm>
            <a:off x="6245738" y="622955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74;g274792eb95f_7_70">
            <a:extLst>
              <a:ext uri="{FF2B5EF4-FFF2-40B4-BE49-F238E27FC236}">
                <a16:creationId xmlns:a16="http://schemas.microsoft.com/office/drawing/2014/main" id="{6E96472A-44B2-356B-A37D-DB29D4D9BA23}"/>
              </a:ext>
            </a:extLst>
          </p:cNvPr>
          <p:cNvSpPr txBox="1"/>
          <p:nvPr/>
        </p:nvSpPr>
        <p:spPr>
          <a:xfrm>
            <a:off x="6183600" y="39094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475;g274792eb95f_7_70">
            <a:extLst>
              <a:ext uri="{FF2B5EF4-FFF2-40B4-BE49-F238E27FC236}">
                <a16:creationId xmlns:a16="http://schemas.microsoft.com/office/drawing/2014/main" id="{029A1C5B-3A7D-C832-4B41-DA244A98DA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00" y="4205475"/>
            <a:ext cx="5190350" cy="1941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76;g274792eb95f_7_70">
            <a:extLst>
              <a:ext uri="{FF2B5EF4-FFF2-40B4-BE49-F238E27FC236}">
                <a16:creationId xmlns:a16="http://schemas.microsoft.com/office/drawing/2014/main" id="{E8FF6AB3-062B-6A70-2525-DE30398D3815}"/>
              </a:ext>
            </a:extLst>
          </p:cNvPr>
          <p:cNvSpPr txBox="1"/>
          <p:nvPr/>
        </p:nvSpPr>
        <p:spPr>
          <a:xfrm>
            <a:off x="2056300" y="62234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77;g274792eb95f_7_70">
            <a:extLst>
              <a:ext uri="{FF2B5EF4-FFF2-40B4-BE49-F238E27FC236}">
                <a16:creationId xmlns:a16="http://schemas.microsoft.com/office/drawing/2014/main" id="{0D26186D-A4BE-57E8-3ADF-AA8CAC7841BF}"/>
              </a:ext>
            </a:extLst>
          </p:cNvPr>
          <p:cNvSpPr/>
          <p:nvPr/>
        </p:nvSpPr>
        <p:spPr>
          <a:xfrm>
            <a:off x="4747225" y="2015350"/>
            <a:ext cx="7590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478;g274792eb95f_7_70">
            <a:extLst>
              <a:ext uri="{FF2B5EF4-FFF2-40B4-BE49-F238E27FC236}">
                <a16:creationId xmlns:a16="http://schemas.microsoft.com/office/drawing/2014/main" id="{08509902-6E40-D066-2F11-945200F51CCD}"/>
              </a:ext>
            </a:extLst>
          </p:cNvPr>
          <p:cNvCxnSpPr>
            <a:stCxn id="14" idx="2"/>
          </p:cNvCxnSpPr>
          <p:nvPr/>
        </p:nvCxnSpPr>
        <p:spPr>
          <a:xfrm flipH="1">
            <a:off x="4452025" y="2999050"/>
            <a:ext cx="674700" cy="1250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263E64E-97E9-3D11-6F78-29D4BD8B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767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16" name="Google Shape;483;g23d3881fa8b_0_276">
            <a:extLst>
              <a:ext uri="{FF2B5EF4-FFF2-40B4-BE49-F238E27FC236}">
                <a16:creationId xmlns:a16="http://schemas.microsoft.com/office/drawing/2014/main" id="{B6590F10-C40B-2ABF-8433-2253E80796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2037" y="2067866"/>
            <a:ext cx="4634763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85;g23d3881fa8b_0_276">
            <a:extLst>
              <a:ext uri="{FF2B5EF4-FFF2-40B4-BE49-F238E27FC236}">
                <a16:creationId xmlns:a16="http://schemas.microsoft.com/office/drawing/2014/main" id="{EE1F3621-793B-9CC6-BA80-F1965598769A}"/>
              </a:ext>
            </a:extLst>
          </p:cNvPr>
          <p:cNvSpPr txBox="1"/>
          <p:nvPr/>
        </p:nvSpPr>
        <p:spPr>
          <a:xfrm>
            <a:off x="2084187" y="3913491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86;g23d3881fa8b_0_276">
            <a:extLst>
              <a:ext uri="{FF2B5EF4-FFF2-40B4-BE49-F238E27FC236}">
                <a16:creationId xmlns:a16="http://schemas.microsoft.com/office/drawing/2014/main" id="{8CF221F3-BD19-8198-3287-AE2779E8D18F}"/>
              </a:ext>
            </a:extLst>
          </p:cNvPr>
          <p:cNvSpPr txBox="1"/>
          <p:nvPr/>
        </p:nvSpPr>
        <p:spPr>
          <a:xfrm>
            <a:off x="6273625" y="6319491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87;g23d3881fa8b_0_276">
            <a:extLst>
              <a:ext uri="{FF2B5EF4-FFF2-40B4-BE49-F238E27FC236}">
                <a16:creationId xmlns:a16="http://schemas.microsoft.com/office/drawing/2014/main" id="{4BFCCDBB-BB9A-FDDF-8FA6-98D733FF43B5}"/>
              </a:ext>
            </a:extLst>
          </p:cNvPr>
          <p:cNvSpPr txBox="1"/>
          <p:nvPr/>
        </p:nvSpPr>
        <p:spPr>
          <a:xfrm>
            <a:off x="6211487" y="3999366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88;g23d3881fa8b_0_276">
            <a:extLst>
              <a:ext uri="{FF2B5EF4-FFF2-40B4-BE49-F238E27FC236}">
                <a16:creationId xmlns:a16="http://schemas.microsoft.com/office/drawing/2014/main" id="{A98E71D8-6B9A-DC86-D4E2-8B92458EE1A4}"/>
              </a:ext>
            </a:extLst>
          </p:cNvPr>
          <p:cNvSpPr txBox="1"/>
          <p:nvPr/>
        </p:nvSpPr>
        <p:spPr>
          <a:xfrm>
            <a:off x="2084187" y="6313341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89;g23d3881fa8b_0_276">
            <a:extLst>
              <a:ext uri="{FF2B5EF4-FFF2-40B4-BE49-F238E27FC236}">
                <a16:creationId xmlns:a16="http://schemas.microsoft.com/office/drawing/2014/main" id="{0891C3A7-D2E9-AECB-CB77-10AE45357E4A}"/>
              </a:ext>
            </a:extLst>
          </p:cNvPr>
          <p:cNvSpPr/>
          <p:nvPr/>
        </p:nvSpPr>
        <p:spPr>
          <a:xfrm>
            <a:off x="4775112" y="2164154"/>
            <a:ext cx="7590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490;g23d3881fa8b_0_276">
            <a:extLst>
              <a:ext uri="{FF2B5EF4-FFF2-40B4-BE49-F238E27FC236}">
                <a16:creationId xmlns:a16="http://schemas.microsoft.com/office/drawing/2014/main" id="{2D839505-5010-9240-72BE-1A167DCE32CF}"/>
              </a:ext>
            </a:extLst>
          </p:cNvPr>
          <p:cNvCxnSpPr>
            <a:stCxn id="21" idx="2"/>
          </p:cNvCxnSpPr>
          <p:nvPr/>
        </p:nvCxnSpPr>
        <p:spPr>
          <a:xfrm flipH="1">
            <a:off x="4479912" y="3147854"/>
            <a:ext cx="674700" cy="1250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491;g23d3881fa8b_0_276">
            <a:extLst>
              <a:ext uri="{FF2B5EF4-FFF2-40B4-BE49-F238E27FC236}">
                <a16:creationId xmlns:a16="http://schemas.microsoft.com/office/drawing/2014/main" id="{DBDD6EAE-7F8C-271B-2A43-BE577B748B35}"/>
              </a:ext>
            </a:extLst>
          </p:cNvPr>
          <p:cNvSpPr txBox="1"/>
          <p:nvPr/>
        </p:nvSpPr>
        <p:spPr>
          <a:xfrm>
            <a:off x="431211" y="1511195"/>
            <a:ext cx="7420555" cy="44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492;g23d3881fa8b_0_276">
            <a:extLst>
              <a:ext uri="{FF2B5EF4-FFF2-40B4-BE49-F238E27FC236}">
                <a16:creationId xmlns:a16="http://schemas.microsoft.com/office/drawing/2014/main" id="{C3020168-A20D-527F-30E5-5A49B36BCD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389" y="2124166"/>
            <a:ext cx="2324600" cy="1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93;g23d3881fa8b_0_276">
            <a:extLst>
              <a:ext uri="{FF2B5EF4-FFF2-40B4-BE49-F238E27FC236}">
                <a16:creationId xmlns:a16="http://schemas.microsoft.com/office/drawing/2014/main" id="{0AB6F94B-3A1C-2E0D-5BBC-4FC0FE62F9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25" y="4438241"/>
            <a:ext cx="4634720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94;g23d3881fa8b_0_276">
            <a:extLst>
              <a:ext uri="{FF2B5EF4-FFF2-40B4-BE49-F238E27FC236}">
                <a16:creationId xmlns:a16="http://schemas.microsoft.com/office/drawing/2014/main" id="{C3B55373-0DB2-C128-7A65-673E0D5DB4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237" y="4468866"/>
            <a:ext cx="1698906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D9F5B65-D66E-A94D-DF7F-F98CBFD2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3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Google Shape;124;g27426d6c723_0_53">
            <a:extLst>
              <a:ext uri="{FF2B5EF4-FFF2-40B4-BE49-F238E27FC236}">
                <a16:creationId xmlns:a16="http://schemas.microsoft.com/office/drawing/2014/main" id="{0455FD6B-AE1C-1CF0-CAC2-657F78850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875" y="2563275"/>
            <a:ext cx="3976124" cy="22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5;g27426d6c723_0_53">
            <a:extLst>
              <a:ext uri="{FF2B5EF4-FFF2-40B4-BE49-F238E27FC236}">
                <a16:creationId xmlns:a16="http://schemas.microsoft.com/office/drawing/2014/main" id="{297C584E-6099-0FAD-4BA4-0A872CC77C8A}"/>
              </a:ext>
            </a:extLst>
          </p:cNvPr>
          <p:cNvSpPr txBox="1"/>
          <p:nvPr/>
        </p:nvSpPr>
        <p:spPr>
          <a:xfrm>
            <a:off x="600720" y="2146400"/>
            <a:ext cx="3613530" cy="24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에스엠 (2023.01 - 2023.03)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[네이버 증권]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26;g27426d6c723_0_53">
            <a:extLst>
              <a:ext uri="{FF2B5EF4-FFF2-40B4-BE49-F238E27FC236}">
                <a16:creationId xmlns:a16="http://schemas.microsoft.com/office/drawing/2014/main" id="{2614873F-71C7-38CE-3E5F-CEF189E4A5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49" y="2559500"/>
            <a:ext cx="3976125" cy="2231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7;g27426d6c723_0_53">
            <a:extLst>
              <a:ext uri="{FF2B5EF4-FFF2-40B4-BE49-F238E27FC236}">
                <a16:creationId xmlns:a16="http://schemas.microsoft.com/office/drawing/2014/main" id="{AAA57A0C-0C94-403F-42F1-09509A713BE1}"/>
              </a:ext>
            </a:extLst>
          </p:cNvPr>
          <p:cNvSpPr txBox="1"/>
          <p:nvPr/>
        </p:nvSpPr>
        <p:spPr>
          <a:xfrm>
            <a:off x="4925366" y="2146401"/>
            <a:ext cx="3613529" cy="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(2023.01 - 2023.03) 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네이버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증권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235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12" name="Google Shape;500;g23d3881fa8b_0_318">
            <a:extLst>
              <a:ext uri="{FF2B5EF4-FFF2-40B4-BE49-F238E27FC236}">
                <a16:creationId xmlns:a16="http://schemas.microsoft.com/office/drawing/2014/main" id="{94E57886-E76B-97C3-C68D-A21A4D6FD2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1175" y="3356601"/>
            <a:ext cx="1973334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01;g23d3881fa8b_0_318">
            <a:extLst>
              <a:ext uri="{FF2B5EF4-FFF2-40B4-BE49-F238E27FC236}">
                <a16:creationId xmlns:a16="http://schemas.microsoft.com/office/drawing/2014/main" id="{55AA526B-0A02-7A67-7003-8094E4645BBF}"/>
              </a:ext>
            </a:extLst>
          </p:cNvPr>
          <p:cNvSpPr txBox="1"/>
          <p:nvPr/>
        </p:nvSpPr>
        <p:spPr>
          <a:xfrm>
            <a:off x="1932638" y="2871826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02;g23d3881fa8b_0_318">
            <a:extLst>
              <a:ext uri="{FF2B5EF4-FFF2-40B4-BE49-F238E27FC236}">
                <a16:creationId xmlns:a16="http://schemas.microsoft.com/office/drawing/2014/main" id="{FC85E0E0-6730-5B30-97F2-498D94207F56}"/>
              </a:ext>
            </a:extLst>
          </p:cNvPr>
          <p:cNvSpPr txBox="1"/>
          <p:nvPr/>
        </p:nvSpPr>
        <p:spPr>
          <a:xfrm>
            <a:off x="4783388" y="2871826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503;g23d3881fa8b_0_318">
            <a:extLst>
              <a:ext uri="{FF2B5EF4-FFF2-40B4-BE49-F238E27FC236}">
                <a16:creationId xmlns:a16="http://schemas.microsoft.com/office/drawing/2014/main" id="{AD36C8DA-A806-A2E3-8995-1EDA180FC3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913" y="3356600"/>
            <a:ext cx="1698906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04;g23d3881fa8b_0_318">
            <a:extLst>
              <a:ext uri="{FF2B5EF4-FFF2-40B4-BE49-F238E27FC236}">
                <a16:creationId xmlns:a16="http://schemas.microsoft.com/office/drawing/2014/main" id="{CD92D520-2095-4885-170D-B7F85E6F7C15}"/>
              </a:ext>
            </a:extLst>
          </p:cNvPr>
          <p:cNvSpPr txBox="1"/>
          <p:nvPr/>
        </p:nvSpPr>
        <p:spPr>
          <a:xfrm>
            <a:off x="657775" y="1607563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05;g23d3881fa8b_0_318">
            <a:extLst>
              <a:ext uri="{FF2B5EF4-FFF2-40B4-BE49-F238E27FC236}">
                <a16:creationId xmlns:a16="http://schemas.microsoft.com/office/drawing/2014/main" id="{B5ACABAC-A5A8-A562-5402-E9A7BAE679A1}"/>
              </a:ext>
            </a:extLst>
          </p:cNvPr>
          <p:cNvSpPr txBox="1"/>
          <p:nvPr/>
        </p:nvSpPr>
        <p:spPr>
          <a:xfrm>
            <a:off x="1881100" y="5644563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" name="Google Shape;506;g23d3881fa8b_0_318">
            <a:extLst>
              <a:ext uri="{FF2B5EF4-FFF2-40B4-BE49-F238E27FC236}">
                <a16:creationId xmlns:a16="http://schemas.microsoft.com/office/drawing/2014/main" id="{B45B1E45-6B15-C180-1387-FCDCB47D3DDF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4510" y="4274313"/>
            <a:ext cx="1478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D2D4F6-2066-22FB-6F26-39E81C37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79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512;g23d3881fa8b_0_131">
            <a:extLst>
              <a:ext uri="{FF2B5EF4-FFF2-40B4-BE49-F238E27FC236}">
                <a16:creationId xmlns:a16="http://schemas.microsoft.com/office/drawing/2014/main" id="{7BB5FD07-92DB-8976-2378-707A5AD89309}"/>
              </a:ext>
            </a:extLst>
          </p:cNvPr>
          <p:cNvSpPr txBox="1"/>
          <p:nvPr/>
        </p:nvSpPr>
        <p:spPr>
          <a:xfrm>
            <a:off x="297564" y="1335853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큐브엔터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3;g23d3881fa8b_0_131">
            <a:extLst>
              <a:ext uri="{FF2B5EF4-FFF2-40B4-BE49-F238E27FC236}">
                <a16:creationId xmlns:a16="http://schemas.microsoft.com/office/drawing/2014/main" id="{AE2927CB-D606-DBD9-6B64-443B41894C2C}"/>
              </a:ext>
            </a:extLst>
          </p:cNvPr>
          <p:cNvSpPr txBox="1"/>
          <p:nvPr/>
        </p:nvSpPr>
        <p:spPr>
          <a:xfrm>
            <a:off x="2005500" y="39903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14;g23d3881fa8b_0_131">
            <a:extLst>
              <a:ext uri="{FF2B5EF4-FFF2-40B4-BE49-F238E27FC236}">
                <a16:creationId xmlns:a16="http://schemas.microsoft.com/office/drawing/2014/main" id="{7690E846-A76F-0D0A-69A4-84CF5AB23DCE}"/>
              </a:ext>
            </a:extLst>
          </p:cNvPr>
          <p:cNvSpPr txBox="1"/>
          <p:nvPr/>
        </p:nvSpPr>
        <p:spPr>
          <a:xfrm>
            <a:off x="6194938" y="638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15;g23d3881fa8b_0_131">
            <a:extLst>
              <a:ext uri="{FF2B5EF4-FFF2-40B4-BE49-F238E27FC236}">
                <a16:creationId xmlns:a16="http://schemas.microsoft.com/office/drawing/2014/main" id="{8F5C0AF9-2F81-AADB-191C-EE54735F101D}"/>
              </a:ext>
            </a:extLst>
          </p:cNvPr>
          <p:cNvSpPr txBox="1"/>
          <p:nvPr/>
        </p:nvSpPr>
        <p:spPr>
          <a:xfrm>
            <a:off x="6132800" y="39094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516;g23d3881fa8b_0_131">
            <a:extLst>
              <a:ext uri="{FF2B5EF4-FFF2-40B4-BE49-F238E27FC236}">
                <a16:creationId xmlns:a16="http://schemas.microsoft.com/office/drawing/2014/main" id="{98B20AFC-5AB3-DCE5-7C38-D3ACF8DFB4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4688" y="1881829"/>
            <a:ext cx="2706624" cy="20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17;g23d3881fa8b_0_131">
            <a:extLst>
              <a:ext uri="{FF2B5EF4-FFF2-40B4-BE49-F238E27FC236}">
                <a16:creationId xmlns:a16="http://schemas.microsoft.com/office/drawing/2014/main" id="{976F2734-1F2D-8F3C-61DA-91E30D500B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13" y="1936325"/>
            <a:ext cx="5148072" cy="204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18;g23d3881fa8b_0_131">
            <a:extLst>
              <a:ext uri="{FF2B5EF4-FFF2-40B4-BE49-F238E27FC236}">
                <a16:creationId xmlns:a16="http://schemas.microsoft.com/office/drawing/2014/main" id="{823D8624-1175-6F8D-E931-910E88AA9A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550" y="4361888"/>
            <a:ext cx="1751205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19;g23d3881fa8b_0_131">
            <a:extLst>
              <a:ext uri="{FF2B5EF4-FFF2-40B4-BE49-F238E27FC236}">
                <a16:creationId xmlns:a16="http://schemas.microsoft.com/office/drawing/2014/main" id="{20F383D5-6EEF-ABBA-7DE0-D01BADD5EAD4}"/>
              </a:ext>
            </a:extLst>
          </p:cNvPr>
          <p:cNvSpPr txBox="1"/>
          <p:nvPr/>
        </p:nvSpPr>
        <p:spPr>
          <a:xfrm>
            <a:off x="2076600" y="63895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520;g23d3881fa8b_0_131">
            <a:extLst>
              <a:ext uri="{FF2B5EF4-FFF2-40B4-BE49-F238E27FC236}">
                <a16:creationId xmlns:a16="http://schemas.microsoft.com/office/drawing/2014/main" id="{5F802680-3EC7-A535-6B66-5BBE1B74C8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13" y="4361900"/>
            <a:ext cx="5005863" cy="20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21;g23d3881fa8b_0_131">
            <a:extLst>
              <a:ext uri="{FF2B5EF4-FFF2-40B4-BE49-F238E27FC236}">
                <a16:creationId xmlns:a16="http://schemas.microsoft.com/office/drawing/2014/main" id="{094BCC1B-3CD2-E7EF-E3F1-D979119A447F}"/>
              </a:ext>
            </a:extLst>
          </p:cNvPr>
          <p:cNvSpPr/>
          <p:nvPr/>
        </p:nvSpPr>
        <p:spPr>
          <a:xfrm>
            <a:off x="4828675" y="2085625"/>
            <a:ext cx="759000" cy="913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522;g23d3881fa8b_0_131">
            <a:extLst>
              <a:ext uri="{FF2B5EF4-FFF2-40B4-BE49-F238E27FC236}">
                <a16:creationId xmlns:a16="http://schemas.microsoft.com/office/drawing/2014/main" id="{E4E8D4B3-90E5-2D04-D763-970D5D8497B9}"/>
              </a:ext>
            </a:extLst>
          </p:cNvPr>
          <p:cNvCxnSpPr>
            <a:stCxn id="14" idx="2"/>
          </p:cNvCxnSpPr>
          <p:nvPr/>
        </p:nvCxnSpPr>
        <p:spPr>
          <a:xfrm flipH="1">
            <a:off x="4401175" y="2999125"/>
            <a:ext cx="807000" cy="1419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AF3E1E7-8E2D-62ED-BDED-152DFD51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3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527;g23d3881fa8b_0_298">
            <a:extLst>
              <a:ext uri="{FF2B5EF4-FFF2-40B4-BE49-F238E27FC236}">
                <a16:creationId xmlns:a16="http://schemas.microsoft.com/office/drawing/2014/main" id="{856B5121-69AA-D1D5-4C63-55E76A3BFF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088" y="2067650"/>
            <a:ext cx="4881225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29;g23d3881fa8b_0_298">
            <a:extLst>
              <a:ext uri="{FF2B5EF4-FFF2-40B4-BE49-F238E27FC236}">
                <a16:creationId xmlns:a16="http://schemas.microsoft.com/office/drawing/2014/main" id="{7E9B3E22-5C6F-D629-20DF-9D6A23F6D162}"/>
              </a:ext>
            </a:extLst>
          </p:cNvPr>
          <p:cNvSpPr txBox="1"/>
          <p:nvPr/>
        </p:nvSpPr>
        <p:spPr>
          <a:xfrm>
            <a:off x="2005500" y="40660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30;g23d3881fa8b_0_298">
            <a:extLst>
              <a:ext uri="{FF2B5EF4-FFF2-40B4-BE49-F238E27FC236}">
                <a16:creationId xmlns:a16="http://schemas.microsoft.com/office/drawing/2014/main" id="{649F5648-DB0B-1DB8-CC59-AEF831A246ED}"/>
              </a:ext>
            </a:extLst>
          </p:cNvPr>
          <p:cNvSpPr txBox="1"/>
          <p:nvPr/>
        </p:nvSpPr>
        <p:spPr>
          <a:xfrm>
            <a:off x="6194938" y="64652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31;g23d3881fa8b_0_298">
            <a:extLst>
              <a:ext uri="{FF2B5EF4-FFF2-40B4-BE49-F238E27FC236}">
                <a16:creationId xmlns:a16="http://schemas.microsoft.com/office/drawing/2014/main" id="{BF5B7359-27BB-07EC-EE8D-F4B7611391FA}"/>
              </a:ext>
            </a:extLst>
          </p:cNvPr>
          <p:cNvSpPr txBox="1"/>
          <p:nvPr/>
        </p:nvSpPr>
        <p:spPr>
          <a:xfrm>
            <a:off x="6132800" y="39851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32;g23d3881fa8b_0_298">
            <a:extLst>
              <a:ext uri="{FF2B5EF4-FFF2-40B4-BE49-F238E27FC236}">
                <a16:creationId xmlns:a16="http://schemas.microsoft.com/office/drawing/2014/main" id="{C9CBDCFA-0EA3-218A-0B6B-E0D309ADFF05}"/>
              </a:ext>
            </a:extLst>
          </p:cNvPr>
          <p:cNvSpPr txBox="1"/>
          <p:nvPr/>
        </p:nvSpPr>
        <p:spPr>
          <a:xfrm>
            <a:off x="2076600" y="64652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33;g23d3881fa8b_0_298">
            <a:extLst>
              <a:ext uri="{FF2B5EF4-FFF2-40B4-BE49-F238E27FC236}">
                <a16:creationId xmlns:a16="http://schemas.microsoft.com/office/drawing/2014/main" id="{E7CCC5FA-D8D8-9934-0E49-B7547B3EC4A4}"/>
              </a:ext>
            </a:extLst>
          </p:cNvPr>
          <p:cNvSpPr/>
          <p:nvPr/>
        </p:nvSpPr>
        <p:spPr>
          <a:xfrm>
            <a:off x="4828675" y="2161325"/>
            <a:ext cx="759000" cy="913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534;g23d3881fa8b_0_298">
            <a:extLst>
              <a:ext uri="{FF2B5EF4-FFF2-40B4-BE49-F238E27FC236}">
                <a16:creationId xmlns:a16="http://schemas.microsoft.com/office/drawing/2014/main" id="{E923068A-B38F-DDC7-9F02-80C389983BD8}"/>
              </a:ext>
            </a:extLst>
          </p:cNvPr>
          <p:cNvCxnSpPr>
            <a:stCxn id="10" idx="2"/>
          </p:cNvCxnSpPr>
          <p:nvPr/>
        </p:nvCxnSpPr>
        <p:spPr>
          <a:xfrm flipH="1">
            <a:off x="4401175" y="3074825"/>
            <a:ext cx="807000" cy="1419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535;g23d3881fa8b_0_298">
            <a:extLst>
              <a:ext uri="{FF2B5EF4-FFF2-40B4-BE49-F238E27FC236}">
                <a16:creationId xmlns:a16="http://schemas.microsoft.com/office/drawing/2014/main" id="{A318F064-9E05-9ED5-EA12-12C1DD5C101C}"/>
              </a:ext>
            </a:extLst>
          </p:cNvPr>
          <p:cNvSpPr txBox="1"/>
          <p:nvPr/>
        </p:nvSpPr>
        <p:spPr>
          <a:xfrm>
            <a:off x="342900" y="1342525"/>
            <a:ext cx="814668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536;g23d3881fa8b_0_298">
            <a:extLst>
              <a:ext uri="{FF2B5EF4-FFF2-40B4-BE49-F238E27FC236}">
                <a16:creationId xmlns:a16="http://schemas.microsoft.com/office/drawing/2014/main" id="{1D4B08F3-79C5-6D14-E187-BE31CF5C3C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410" y="2109925"/>
            <a:ext cx="2323170" cy="1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37;g23d3881fa8b_0_298">
            <a:extLst>
              <a:ext uri="{FF2B5EF4-FFF2-40B4-BE49-F238E27FC236}">
                <a16:creationId xmlns:a16="http://schemas.microsoft.com/office/drawing/2014/main" id="{5AF457FA-7030-82C8-11EF-250C5E902B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75" y="4549750"/>
            <a:ext cx="4670247" cy="18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38;g23d3881fa8b_0_298">
            <a:extLst>
              <a:ext uri="{FF2B5EF4-FFF2-40B4-BE49-F238E27FC236}">
                <a16:creationId xmlns:a16="http://schemas.microsoft.com/office/drawing/2014/main" id="{C1DF3F2F-0C4A-3844-29E1-2DAC6590F1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761" y="4549750"/>
            <a:ext cx="1602776" cy="18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8EA0BCF-A809-2522-801B-F41483BF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9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544;g275a6264ed2_0_30">
            <a:extLst>
              <a:ext uri="{FF2B5EF4-FFF2-40B4-BE49-F238E27FC236}">
                <a16:creationId xmlns:a16="http://schemas.microsoft.com/office/drawing/2014/main" id="{64EB91E4-655F-2E9E-4660-782DA884B496}"/>
              </a:ext>
            </a:extLst>
          </p:cNvPr>
          <p:cNvSpPr txBox="1"/>
          <p:nvPr/>
        </p:nvSpPr>
        <p:spPr>
          <a:xfrm>
            <a:off x="1617763" y="2623133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5;g275a6264ed2_0_30">
            <a:extLst>
              <a:ext uri="{FF2B5EF4-FFF2-40B4-BE49-F238E27FC236}">
                <a16:creationId xmlns:a16="http://schemas.microsoft.com/office/drawing/2014/main" id="{476137AE-52CC-A9BE-C1E0-C5C8CFAC3625}"/>
              </a:ext>
            </a:extLst>
          </p:cNvPr>
          <p:cNvSpPr txBox="1"/>
          <p:nvPr/>
        </p:nvSpPr>
        <p:spPr>
          <a:xfrm>
            <a:off x="4468513" y="2623133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46;g275a6264ed2_0_30">
            <a:extLst>
              <a:ext uri="{FF2B5EF4-FFF2-40B4-BE49-F238E27FC236}">
                <a16:creationId xmlns:a16="http://schemas.microsoft.com/office/drawing/2014/main" id="{811D1A5E-3122-6F5A-6253-906284DD0A4C}"/>
              </a:ext>
            </a:extLst>
          </p:cNvPr>
          <p:cNvSpPr txBox="1"/>
          <p:nvPr/>
        </p:nvSpPr>
        <p:spPr>
          <a:xfrm>
            <a:off x="383787" y="1474726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큐브엔터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47;g275a6264ed2_0_30">
            <a:extLst>
              <a:ext uri="{FF2B5EF4-FFF2-40B4-BE49-F238E27FC236}">
                <a16:creationId xmlns:a16="http://schemas.microsoft.com/office/drawing/2014/main" id="{EC944A0F-B6B6-455C-F158-E846C52B51DD}"/>
              </a:ext>
            </a:extLst>
          </p:cNvPr>
          <p:cNvSpPr txBox="1"/>
          <p:nvPr/>
        </p:nvSpPr>
        <p:spPr>
          <a:xfrm>
            <a:off x="1530325" y="5395870"/>
            <a:ext cx="62367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판단할 수 있고, 손실율 면에서도 개선됨을 확인 가능.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Google Shape;548;g275a6264ed2_0_30">
            <a:extLst>
              <a:ext uri="{FF2B5EF4-FFF2-40B4-BE49-F238E27FC236}">
                <a16:creationId xmlns:a16="http://schemas.microsoft.com/office/drawing/2014/main" id="{9DB019AD-AD62-46A7-03BA-B4E0C0193C2A}"/>
              </a:ext>
            </a:extLst>
          </p:cNvPr>
          <p:cNvCxnSpPr/>
          <p:nvPr/>
        </p:nvCxnSpPr>
        <p:spPr>
          <a:xfrm>
            <a:off x="3799635" y="4025620"/>
            <a:ext cx="1478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551;g275a6264ed2_0_30">
            <a:extLst>
              <a:ext uri="{FF2B5EF4-FFF2-40B4-BE49-F238E27FC236}">
                <a16:creationId xmlns:a16="http://schemas.microsoft.com/office/drawing/2014/main" id="{1A3F0F9B-5317-64E3-A048-0CFAED0131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7375" y="3138533"/>
            <a:ext cx="1751205" cy="1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52;g275a6264ed2_0_30">
            <a:extLst>
              <a:ext uri="{FF2B5EF4-FFF2-40B4-BE49-F238E27FC236}">
                <a16:creationId xmlns:a16="http://schemas.microsoft.com/office/drawing/2014/main" id="{ABC110F3-E014-E495-AFA5-7CF34A749B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375" y="3095695"/>
            <a:ext cx="1675213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3B6FAC2-8FF5-AC35-C971-891EB635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3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558;g23d3881fa8b_0_152">
            <a:extLst>
              <a:ext uri="{FF2B5EF4-FFF2-40B4-BE49-F238E27FC236}">
                <a16:creationId xmlns:a16="http://schemas.microsoft.com/office/drawing/2014/main" id="{92A54E08-54A9-241E-3ABC-0212724C23BB}"/>
              </a:ext>
            </a:extLst>
          </p:cNvPr>
          <p:cNvSpPr txBox="1"/>
          <p:nvPr/>
        </p:nvSpPr>
        <p:spPr>
          <a:xfrm>
            <a:off x="342900" y="1329483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하이브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59;g23d3881fa8b_0_152">
            <a:extLst>
              <a:ext uri="{FF2B5EF4-FFF2-40B4-BE49-F238E27FC236}">
                <a16:creationId xmlns:a16="http://schemas.microsoft.com/office/drawing/2014/main" id="{58099FD3-6E90-4E7C-55AA-E6C5EE5BAFEE}"/>
              </a:ext>
            </a:extLst>
          </p:cNvPr>
          <p:cNvSpPr txBox="1"/>
          <p:nvPr/>
        </p:nvSpPr>
        <p:spPr>
          <a:xfrm>
            <a:off x="2005500" y="3886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60;g23d3881fa8b_0_152">
            <a:extLst>
              <a:ext uri="{FF2B5EF4-FFF2-40B4-BE49-F238E27FC236}">
                <a16:creationId xmlns:a16="http://schemas.microsoft.com/office/drawing/2014/main" id="{B1F6AAAD-3553-52EF-6F3F-562442B8CB11}"/>
              </a:ext>
            </a:extLst>
          </p:cNvPr>
          <p:cNvSpPr txBox="1"/>
          <p:nvPr/>
        </p:nvSpPr>
        <p:spPr>
          <a:xfrm>
            <a:off x="6194938" y="6292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1;g23d3881fa8b_0_152">
            <a:extLst>
              <a:ext uri="{FF2B5EF4-FFF2-40B4-BE49-F238E27FC236}">
                <a16:creationId xmlns:a16="http://schemas.microsoft.com/office/drawing/2014/main" id="{97BBBDA3-D17C-A6B2-D599-AA4C67F24CAC}"/>
              </a:ext>
            </a:extLst>
          </p:cNvPr>
          <p:cNvSpPr txBox="1"/>
          <p:nvPr/>
        </p:nvSpPr>
        <p:spPr>
          <a:xfrm>
            <a:off x="6209000" y="3895883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2;g23d3881fa8b_0_152">
            <a:extLst>
              <a:ext uri="{FF2B5EF4-FFF2-40B4-BE49-F238E27FC236}">
                <a16:creationId xmlns:a16="http://schemas.microsoft.com/office/drawing/2014/main" id="{C37D16C6-68DB-1803-5F8B-9DFABB76563D}"/>
              </a:ext>
            </a:extLst>
          </p:cNvPr>
          <p:cNvSpPr txBox="1"/>
          <p:nvPr/>
        </p:nvSpPr>
        <p:spPr>
          <a:xfrm>
            <a:off x="2005500" y="6292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563;g23d3881fa8b_0_152">
            <a:extLst>
              <a:ext uri="{FF2B5EF4-FFF2-40B4-BE49-F238E27FC236}">
                <a16:creationId xmlns:a16="http://schemas.microsoft.com/office/drawing/2014/main" id="{959FE278-BDEC-BBB9-43C1-E3D72A69B2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913" y="4314996"/>
            <a:ext cx="4876884" cy="19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64;g23d3881fa8b_0_152">
            <a:extLst>
              <a:ext uri="{FF2B5EF4-FFF2-40B4-BE49-F238E27FC236}">
                <a16:creationId xmlns:a16="http://schemas.microsoft.com/office/drawing/2014/main" id="{B89FF2FA-8E3D-FB87-94C3-90244DF0CA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63" y="1997633"/>
            <a:ext cx="4629887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65;g23d3881fa8b_0_152">
            <a:extLst>
              <a:ext uri="{FF2B5EF4-FFF2-40B4-BE49-F238E27FC236}">
                <a16:creationId xmlns:a16="http://schemas.microsoft.com/office/drawing/2014/main" id="{1D83DD2D-B76D-27F7-175F-A9499486E4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847" y="2014758"/>
            <a:ext cx="2534627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6;g23d3881fa8b_0_152">
            <a:extLst>
              <a:ext uri="{FF2B5EF4-FFF2-40B4-BE49-F238E27FC236}">
                <a16:creationId xmlns:a16="http://schemas.microsoft.com/office/drawing/2014/main" id="{FFCB606C-E125-9703-DCD1-98E689D158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85"/>
          <a:stretch/>
        </p:blipFill>
        <p:spPr>
          <a:xfrm>
            <a:off x="6539575" y="4380583"/>
            <a:ext cx="1701140" cy="1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67;g23d3881fa8b_0_152">
            <a:extLst>
              <a:ext uri="{FF2B5EF4-FFF2-40B4-BE49-F238E27FC236}">
                <a16:creationId xmlns:a16="http://schemas.microsoft.com/office/drawing/2014/main" id="{D29BE36C-5488-DDFA-DA28-E9413AE902E7}"/>
              </a:ext>
            </a:extLst>
          </p:cNvPr>
          <p:cNvSpPr/>
          <p:nvPr/>
        </p:nvSpPr>
        <p:spPr>
          <a:xfrm>
            <a:off x="4756650" y="2440633"/>
            <a:ext cx="684600" cy="7968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568;g23d3881fa8b_0_152">
            <a:extLst>
              <a:ext uri="{FF2B5EF4-FFF2-40B4-BE49-F238E27FC236}">
                <a16:creationId xmlns:a16="http://schemas.microsoft.com/office/drawing/2014/main" id="{9664528E-6AC0-57C4-E4B5-4920536E03FB}"/>
              </a:ext>
            </a:extLst>
          </p:cNvPr>
          <p:cNvCxnSpPr>
            <a:stCxn id="14" idx="2"/>
          </p:cNvCxnSpPr>
          <p:nvPr/>
        </p:nvCxnSpPr>
        <p:spPr>
          <a:xfrm flipH="1">
            <a:off x="4274850" y="3237433"/>
            <a:ext cx="824100" cy="11454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328630E-6F96-E210-C016-E09685D5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49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573;g23d3881fa8b_0_341">
            <a:extLst>
              <a:ext uri="{FF2B5EF4-FFF2-40B4-BE49-F238E27FC236}">
                <a16:creationId xmlns:a16="http://schemas.microsoft.com/office/drawing/2014/main" id="{240AC83E-ED9F-77BE-98AE-F05BE0078E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0375" y="4543325"/>
            <a:ext cx="4480671" cy="1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4;g23d3881fa8b_0_341">
            <a:extLst>
              <a:ext uri="{FF2B5EF4-FFF2-40B4-BE49-F238E27FC236}">
                <a16:creationId xmlns:a16="http://schemas.microsoft.com/office/drawing/2014/main" id="{B8039E02-9DCC-E812-8478-D15D166DE6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75" y="2121150"/>
            <a:ext cx="4480681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6;g23d3881fa8b_0_341">
            <a:extLst>
              <a:ext uri="{FF2B5EF4-FFF2-40B4-BE49-F238E27FC236}">
                <a16:creationId xmlns:a16="http://schemas.microsoft.com/office/drawing/2014/main" id="{CA02C864-867F-393C-8571-FE801B9ABB59}"/>
              </a:ext>
            </a:extLst>
          </p:cNvPr>
          <p:cNvSpPr txBox="1"/>
          <p:nvPr/>
        </p:nvSpPr>
        <p:spPr>
          <a:xfrm>
            <a:off x="2005500" y="3979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7;g23d3881fa8b_0_341">
            <a:extLst>
              <a:ext uri="{FF2B5EF4-FFF2-40B4-BE49-F238E27FC236}">
                <a16:creationId xmlns:a16="http://schemas.microsoft.com/office/drawing/2014/main" id="{950779AE-EF23-85C2-813A-0B0F2B9DB483}"/>
              </a:ext>
            </a:extLst>
          </p:cNvPr>
          <p:cNvSpPr txBox="1"/>
          <p:nvPr/>
        </p:nvSpPr>
        <p:spPr>
          <a:xfrm>
            <a:off x="6194938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8;g23d3881fa8b_0_341">
            <a:extLst>
              <a:ext uri="{FF2B5EF4-FFF2-40B4-BE49-F238E27FC236}">
                <a16:creationId xmlns:a16="http://schemas.microsoft.com/office/drawing/2014/main" id="{650EEDF8-1D27-3EAE-D602-2A7AAF904543}"/>
              </a:ext>
            </a:extLst>
          </p:cNvPr>
          <p:cNvSpPr txBox="1"/>
          <p:nvPr/>
        </p:nvSpPr>
        <p:spPr>
          <a:xfrm>
            <a:off x="6209000" y="39889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9;g23d3881fa8b_0_341">
            <a:extLst>
              <a:ext uri="{FF2B5EF4-FFF2-40B4-BE49-F238E27FC236}">
                <a16:creationId xmlns:a16="http://schemas.microsoft.com/office/drawing/2014/main" id="{7B281E80-A78A-F688-0EF3-A5CCB9AA8393}"/>
              </a:ext>
            </a:extLst>
          </p:cNvPr>
          <p:cNvSpPr txBox="1"/>
          <p:nvPr/>
        </p:nvSpPr>
        <p:spPr>
          <a:xfrm>
            <a:off x="2005500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80;g23d3881fa8b_0_341">
            <a:extLst>
              <a:ext uri="{FF2B5EF4-FFF2-40B4-BE49-F238E27FC236}">
                <a16:creationId xmlns:a16="http://schemas.microsoft.com/office/drawing/2014/main" id="{82B5CA62-5797-BAFC-1A4A-DAA72EE30E2E}"/>
              </a:ext>
            </a:extLst>
          </p:cNvPr>
          <p:cNvSpPr/>
          <p:nvPr/>
        </p:nvSpPr>
        <p:spPr>
          <a:xfrm>
            <a:off x="4756450" y="2533650"/>
            <a:ext cx="614400" cy="7968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581;g23d3881fa8b_0_341">
            <a:extLst>
              <a:ext uri="{FF2B5EF4-FFF2-40B4-BE49-F238E27FC236}">
                <a16:creationId xmlns:a16="http://schemas.microsoft.com/office/drawing/2014/main" id="{62B48FC8-2C4B-220C-3FC3-348354887B01}"/>
              </a:ext>
            </a:extLst>
          </p:cNvPr>
          <p:cNvCxnSpPr>
            <a:stCxn id="11" idx="2"/>
          </p:cNvCxnSpPr>
          <p:nvPr/>
        </p:nvCxnSpPr>
        <p:spPr>
          <a:xfrm flipH="1">
            <a:off x="4260850" y="3330450"/>
            <a:ext cx="802800" cy="1257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582;g23d3881fa8b_0_341">
            <a:extLst>
              <a:ext uri="{FF2B5EF4-FFF2-40B4-BE49-F238E27FC236}">
                <a16:creationId xmlns:a16="http://schemas.microsoft.com/office/drawing/2014/main" id="{2B9C3901-14D8-F22A-3A24-111228DF54C4}"/>
              </a:ext>
            </a:extLst>
          </p:cNvPr>
          <p:cNvSpPr txBox="1"/>
          <p:nvPr/>
        </p:nvSpPr>
        <p:spPr>
          <a:xfrm>
            <a:off x="342900" y="1422500"/>
            <a:ext cx="7480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583;g23d3881fa8b_0_341">
            <a:extLst>
              <a:ext uri="{FF2B5EF4-FFF2-40B4-BE49-F238E27FC236}">
                <a16:creationId xmlns:a16="http://schemas.microsoft.com/office/drawing/2014/main" id="{5CDA309D-AFC9-FA04-C453-51F391C3E8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163" y="2155029"/>
            <a:ext cx="2343975" cy="171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84;g23d3881fa8b_0_341">
            <a:extLst>
              <a:ext uri="{FF2B5EF4-FFF2-40B4-BE49-F238E27FC236}">
                <a16:creationId xmlns:a16="http://schemas.microsoft.com/office/drawing/2014/main" id="{1639E003-0E3E-2957-46C5-2387EC2831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59" y="4458400"/>
            <a:ext cx="1759388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F20AE529-07AA-B3B5-13FC-0746F28B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21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590;g275a6264ed2_0_43">
            <a:extLst>
              <a:ext uri="{FF2B5EF4-FFF2-40B4-BE49-F238E27FC236}">
                <a16:creationId xmlns:a16="http://schemas.microsoft.com/office/drawing/2014/main" id="{D4FB4174-A095-1CBC-0F6A-8FFF4C9876CA}"/>
              </a:ext>
            </a:extLst>
          </p:cNvPr>
          <p:cNvSpPr txBox="1"/>
          <p:nvPr/>
        </p:nvSpPr>
        <p:spPr>
          <a:xfrm>
            <a:off x="1617763" y="2623133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91;g275a6264ed2_0_43">
            <a:extLst>
              <a:ext uri="{FF2B5EF4-FFF2-40B4-BE49-F238E27FC236}">
                <a16:creationId xmlns:a16="http://schemas.microsoft.com/office/drawing/2014/main" id="{0881004B-3D57-35C6-0556-FC3F20ADABFB}"/>
              </a:ext>
            </a:extLst>
          </p:cNvPr>
          <p:cNvSpPr txBox="1"/>
          <p:nvPr/>
        </p:nvSpPr>
        <p:spPr>
          <a:xfrm>
            <a:off x="4468513" y="2623133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92;g275a6264ed2_0_43">
            <a:extLst>
              <a:ext uri="{FF2B5EF4-FFF2-40B4-BE49-F238E27FC236}">
                <a16:creationId xmlns:a16="http://schemas.microsoft.com/office/drawing/2014/main" id="{83092DB7-C363-8D31-CFB0-2C15F276E353}"/>
              </a:ext>
            </a:extLst>
          </p:cNvPr>
          <p:cNvSpPr txBox="1"/>
          <p:nvPr/>
        </p:nvSpPr>
        <p:spPr>
          <a:xfrm>
            <a:off x="349832" y="1488071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93;g275a6264ed2_0_43">
            <a:extLst>
              <a:ext uri="{FF2B5EF4-FFF2-40B4-BE49-F238E27FC236}">
                <a16:creationId xmlns:a16="http://schemas.microsoft.com/office/drawing/2014/main" id="{897F85FA-65AC-D7FA-DC92-05A5863CD6DE}"/>
              </a:ext>
            </a:extLst>
          </p:cNvPr>
          <p:cNvSpPr txBox="1"/>
          <p:nvPr/>
        </p:nvSpPr>
        <p:spPr>
          <a:xfrm>
            <a:off x="1566225" y="5395870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Google Shape;594;g275a6264ed2_0_43">
            <a:extLst>
              <a:ext uri="{FF2B5EF4-FFF2-40B4-BE49-F238E27FC236}">
                <a16:creationId xmlns:a16="http://schemas.microsoft.com/office/drawing/2014/main" id="{7CE6C19A-1914-5EC4-19F4-83688C4AC770}"/>
              </a:ext>
            </a:extLst>
          </p:cNvPr>
          <p:cNvCxnSpPr/>
          <p:nvPr/>
        </p:nvCxnSpPr>
        <p:spPr>
          <a:xfrm>
            <a:off x="3799635" y="4025620"/>
            <a:ext cx="1478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597;g275a6264ed2_0_43">
            <a:extLst>
              <a:ext uri="{FF2B5EF4-FFF2-40B4-BE49-F238E27FC236}">
                <a16:creationId xmlns:a16="http://schemas.microsoft.com/office/drawing/2014/main" id="{9DC0DDAA-0235-2BFB-FAB8-8218D3C8E8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485" t="2912"/>
          <a:stretch/>
        </p:blipFill>
        <p:spPr>
          <a:xfrm>
            <a:off x="1905514" y="3095695"/>
            <a:ext cx="1855761" cy="1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8;g275a6264ed2_0_43">
            <a:extLst>
              <a:ext uri="{FF2B5EF4-FFF2-40B4-BE49-F238E27FC236}">
                <a16:creationId xmlns:a16="http://schemas.microsoft.com/office/drawing/2014/main" id="{B5BC26B6-3950-0F1A-55F7-7B0C2980CF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374" y="3131821"/>
            <a:ext cx="1855750" cy="187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9BCC046-498A-A7FA-9080-0BC9F066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5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604;g23d3881fa8b_0_186">
            <a:extLst>
              <a:ext uri="{FF2B5EF4-FFF2-40B4-BE49-F238E27FC236}">
                <a16:creationId xmlns:a16="http://schemas.microsoft.com/office/drawing/2014/main" id="{806F53C1-4343-D837-D3C4-9F34A66259A3}"/>
              </a:ext>
            </a:extLst>
          </p:cNvPr>
          <p:cNvSpPr txBox="1"/>
          <p:nvPr/>
        </p:nvSpPr>
        <p:spPr>
          <a:xfrm>
            <a:off x="342900" y="1305159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JYP Ent.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05;g23d3881fa8b_0_186">
            <a:extLst>
              <a:ext uri="{FF2B5EF4-FFF2-40B4-BE49-F238E27FC236}">
                <a16:creationId xmlns:a16="http://schemas.microsoft.com/office/drawing/2014/main" id="{55390185-EF5F-5BFC-A50C-9D9D883F00AA}"/>
              </a:ext>
            </a:extLst>
          </p:cNvPr>
          <p:cNvSpPr txBox="1"/>
          <p:nvPr/>
        </p:nvSpPr>
        <p:spPr>
          <a:xfrm>
            <a:off x="2005500" y="3861884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06;g23d3881fa8b_0_186">
            <a:extLst>
              <a:ext uri="{FF2B5EF4-FFF2-40B4-BE49-F238E27FC236}">
                <a16:creationId xmlns:a16="http://schemas.microsoft.com/office/drawing/2014/main" id="{31BEDAD4-0469-93D0-2DF8-4FF52E8F75B9}"/>
              </a:ext>
            </a:extLst>
          </p:cNvPr>
          <p:cNvSpPr txBox="1"/>
          <p:nvPr/>
        </p:nvSpPr>
        <p:spPr>
          <a:xfrm>
            <a:off x="6194938" y="6267884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07;g23d3881fa8b_0_186">
            <a:extLst>
              <a:ext uri="{FF2B5EF4-FFF2-40B4-BE49-F238E27FC236}">
                <a16:creationId xmlns:a16="http://schemas.microsoft.com/office/drawing/2014/main" id="{9E951577-60CF-AD3B-97AC-7854E7ADB310}"/>
              </a:ext>
            </a:extLst>
          </p:cNvPr>
          <p:cNvSpPr txBox="1"/>
          <p:nvPr/>
        </p:nvSpPr>
        <p:spPr>
          <a:xfrm>
            <a:off x="6209000" y="3871559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08;g23d3881fa8b_0_186">
            <a:extLst>
              <a:ext uri="{FF2B5EF4-FFF2-40B4-BE49-F238E27FC236}">
                <a16:creationId xmlns:a16="http://schemas.microsoft.com/office/drawing/2014/main" id="{29214D44-7425-B0D3-B71B-1A5D63C365F9}"/>
              </a:ext>
            </a:extLst>
          </p:cNvPr>
          <p:cNvSpPr txBox="1"/>
          <p:nvPr/>
        </p:nvSpPr>
        <p:spPr>
          <a:xfrm>
            <a:off x="2005500" y="6267884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609;g23d3881fa8b_0_186">
            <a:extLst>
              <a:ext uri="{FF2B5EF4-FFF2-40B4-BE49-F238E27FC236}">
                <a16:creationId xmlns:a16="http://schemas.microsoft.com/office/drawing/2014/main" id="{E1B6E9F1-ADBC-9C1C-B2D5-10C27A9516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50" t="8256" r="3482" b="4285"/>
          <a:stretch/>
        </p:blipFill>
        <p:spPr>
          <a:xfrm>
            <a:off x="6462440" y="4356259"/>
            <a:ext cx="1873785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10;g23d3881fa8b_0_186">
            <a:extLst>
              <a:ext uri="{FF2B5EF4-FFF2-40B4-BE49-F238E27FC236}">
                <a16:creationId xmlns:a16="http://schemas.microsoft.com/office/drawing/2014/main" id="{FD9D76E0-2AB3-CF00-4856-233EFDF4D9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500" y="1973309"/>
            <a:ext cx="2489301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11;g23d3881fa8b_0_186">
            <a:extLst>
              <a:ext uri="{FF2B5EF4-FFF2-40B4-BE49-F238E27FC236}">
                <a16:creationId xmlns:a16="http://schemas.microsoft.com/office/drawing/2014/main" id="{A712013B-6C9D-2193-9FD2-42F90BD7B7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175" y="2043559"/>
            <a:ext cx="4432790" cy="1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12;g23d3881fa8b_0_186">
            <a:extLst>
              <a:ext uri="{FF2B5EF4-FFF2-40B4-BE49-F238E27FC236}">
                <a16:creationId xmlns:a16="http://schemas.microsoft.com/office/drawing/2014/main" id="{6D434400-9001-0C71-3FC0-8837E8FDFB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300" y="4342434"/>
            <a:ext cx="4432800" cy="17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13;g23d3881fa8b_0_186">
            <a:extLst>
              <a:ext uri="{FF2B5EF4-FFF2-40B4-BE49-F238E27FC236}">
                <a16:creationId xmlns:a16="http://schemas.microsoft.com/office/drawing/2014/main" id="{552C1608-663C-C144-DEF3-E9227663545D}"/>
              </a:ext>
            </a:extLst>
          </p:cNvPr>
          <p:cNvSpPr/>
          <p:nvPr/>
        </p:nvSpPr>
        <p:spPr>
          <a:xfrm>
            <a:off x="4696425" y="2152059"/>
            <a:ext cx="720600" cy="885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614;g23d3881fa8b_0_186">
            <a:extLst>
              <a:ext uri="{FF2B5EF4-FFF2-40B4-BE49-F238E27FC236}">
                <a16:creationId xmlns:a16="http://schemas.microsoft.com/office/drawing/2014/main" id="{A014C6E0-C3E8-A66D-363C-83A2A1FD83FC}"/>
              </a:ext>
            </a:extLst>
          </p:cNvPr>
          <p:cNvCxnSpPr>
            <a:stCxn id="14" idx="2"/>
          </p:cNvCxnSpPr>
          <p:nvPr/>
        </p:nvCxnSpPr>
        <p:spPr>
          <a:xfrm flipH="1">
            <a:off x="4232625" y="3037359"/>
            <a:ext cx="824100" cy="1349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D1CBB6D-8A28-41EC-6E73-773A5FAD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17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619;g23d3881fa8b_0_358">
            <a:extLst>
              <a:ext uri="{FF2B5EF4-FFF2-40B4-BE49-F238E27FC236}">
                <a16:creationId xmlns:a16="http://schemas.microsoft.com/office/drawing/2014/main" id="{B36B1F38-4C86-032B-F876-C8DE2989B6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637" y="4342434"/>
            <a:ext cx="4753876" cy="18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20;g23d3881fa8b_0_358">
            <a:extLst>
              <a:ext uri="{FF2B5EF4-FFF2-40B4-BE49-F238E27FC236}">
                <a16:creationId xmlns:a16="http://schemas.microsoft.com/office/drawing/2014/main" id="{49E5BB44-8863-B634-80D6-FF3EDE7A1F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50" y="2064132"/>
            <a:ext cx="4480660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2;g23d3881fa8b_0_358">
            <a:extLst>
              <a:ext uri="{FF2B5EF4-FFF2-40B4-BE49-F238E27FC236}">
                <a16:creationId xmlns:a16="http://schemas.microsoft.com/office/drawing/2014/main" id="{47739894-E588-2D22-8F63-6E7ED9C99412}"/>
              </a:ext>
            </a:extLst>
          </p:cNvPr>
          <p:cNvSpPr txBox="1"/>
          <p:nvPr/>
        </p:nvSpPr>
        <p:spPr>
          <a:xfrm>
            <a:off x="2005500" y="3922207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23;g23d3881fa8b_0_358">
            <a:extLst>
              <a:ext uri="{FF2B5EF4-FFF2-40B4-BE49-F238E27FC236}">
                <a16:creationId xmlns:a16="http://schemas.microsoft.com/office/drawing/2014/main" id="{CBFE8F19-D7B4-A52A-84B1-68CC1A0EEE97}"/>
              </a:ext>
            </a:extLst>
          </p:cNvPr>
          <p:cNvSpPr txBox="1"/>
          <p:nvPr/>
        </p:nvSpPr>
        <p:spPr>
          <a:xfrm>
            <a:off x="6194938" y="6328207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24;g23d3881fa8b_0_358">
            <a:extLst>
              <a:ext uri="{FF2B5EF4-FFF2-40B4-BE49-F238E27FC236}">
                <a16:creationId xmlns:a16="http://schemas.microsoft.com/office/drawing/2014/main" id="{62197527-1777-6976-5980-C31B5FDCEFDA}"/>
              </a:ext>
            </a:extLst>
          </p:cNvPr>
          <p:cNvSpPr txBox="1"/>
          <p:nvPr/>
        </p:nvSpPr>
        <p:spPr>
          <a:xfrm>
            <a:off x="6209000" y="3931882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25;g23d3881fa8b_0_358">
            <a:extLst>
              <a:ext uri="{FF2B5EF4-FFF2-40B4-BE49-F238E27FC236}">
                <a16:creationId xmlns:a16="http://schemas.microsoft.com/office/drawing/2014/main" id="{0B74B85A-6CA9-0930-0A95-D6A94500DB27}"/>
              </a:ext>
            </a:extLst>
          </p:cNvPr>
          <p:cNvSpPr txBox="1"/>
          <p:nvPr/>
        </p:nvSpPr>
        <p:spPr>
          <a:xfrm>
            <a:off x="2005500" y="6328207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26;g23d3881fa8b_0_358">
            <a:extLst>
              <a:ext uri="{FF2B5EF4-FFF2-40B4-BE49-F238E27FC236}">
                <a16:creationId xmlns:a16="http://schemas.microsoft.com/office/drawing/2014/main" id="{61804D86-66AF-8CD4-7967-A0B25CC84A30}"/>
              </a:ext>
            </a:extLst>
          </p:cNvPr>
          <p:cNvSpPr/>
          <p:nvPr/>
        </p:nvSpPr>
        <p:spPr>
          <a:xfrm>
            <a:off x="4696425" y="2212382"/>
            <a:ext cx="720600" cy="885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627;g23d3881fa8b_0_358">
            <a:extLst>
              <a:ext uri="{FF2B5EF4-FFF2-40B4-BE49-F238E27FC236}">
                <a16:creationId xmlns:a16="http://schemas.microsoft.com/office/drawing/2014/main" id="{3DF89A48-CFDD-0D16-C11D-702B0BC46BB7}"/>
              </a:ext>
            </a:extLst>
          </p:cNvPr>
          <p:cNvCxnSpPr>
            <a:stCxn id="11" idx="2"/>
          </p:cNvCxnSpPr>
          <p:nvPr/>
        </p:nvCxnSpPr>
        <p:spPr>
          <a:xfrm flipH="1">
            <a:off x="4232625" y="3097682"/>
            <a:ext cx="824100" cy="1349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628;g23d3881fa8b_0_358">
            <a:extLst>
              <a:ext uri="{FF2B5EF4-FFF2-40B4-BE49-F238E27FC236}">
                <a16:creationId xmlns:a16="http://schemas.microsoft.com/office/drawing/2014/main" id="{307130F7-8326-4FCA-AAFF-E9F4EA9DD1D3}"/>
              </a:ext>
            </a:extLst>
          </p:cNvPr>
          <p:cNvSpPr txBox="1"/>
          <p:nvPr/>
        </p:nvSpPr>
        <p:spPr>
          <a:xfrm>
            <a:off x="342900" y="1365482"/>
            <a:ext cx="7505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JYP Ent. [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629;g23d3881fa8b_0_358">
            <a:extLst>
              <a:ext uri="{FF2B5EF4-FFF2-40B4-BE49-F238E27FC236}">
                <a16:creationId xmlns:a16="http://schemas.microsoft.com/office/drawing/2014/main" id="{CC39DC5A-EF53-32B5-45C4-1807654F9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015" y="2132882"/>
            <a:ext cx="2236261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0;g23d3881fa8b_0_358">
            <a:extLst>
              <a:ext uri="{FF2B5EF4-FFF2-40B4-BE49-F238E27FC236}">
                <a16:creationId xmlns:a16="http://schemas.microsoft.com/office/drawing/2014/main" id="{FBF2FF8A-8536-B793-1450-2C3377048C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488" y="4401382"/>
            <a:ext cx="1729313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661DCCA-38F8-707D-6C70-726117F2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8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636;g275a6264ed2_0_61">
            <a:extLst>
              <a:ext uri="{FF2B5EF4-FFF2-40B4-BE49-F238E27FC236}">
                <a16:creationId xmlns:a16="http://schemas.microsoft.com/office/drawing/2014/main" id="{984CC970-714A-C750-EAF3-F43E3D287E5F}"/>
              </a:ext>
            </a:extLst>
          </p:cNvPr>
          <p:cNvSpPr txBox="1"/>
          <p:nvPr/>
        </p:nvSpPr>
        <p:spPr>
          <a:xfrm>
            <a:off x="1617763" y="2623133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7;g275a6264ed2_0_61">
            <a:extLst>
              <a:ext uri="{FF2B5EF4-FFF2-40B4-BE49-F238E27FC236}">
                <a16:creationId xmlns:a16="http://schemas.microsoft.com/office/drawing/2014/main" id="{7DDAE487-9288-4E9A-D030-813AD2712D30}"/>
              </a:ext>
            </a:extLst>
          </p:cNvPr>
          <p:cNvSpPr txBox="1"/>
          <p:nvPr/>
        </p:nvSpPr>
        <p:spPr>
          <a:xfrm>
            <a:off x="4468513" y="2623133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38;g275a6264ed2_0_61">
            <a:extLst>
              <a:ext uri="{FF2B5EF4-FFF2-40B4-BE49-F238E27FC236}">
                <a16:creationId xmlns:a16="http://schemas.microsoft.com/office/drawing/2014/main" id="{74FB6ED9-EF14-4E65-C01A-C889706758B9}"/>
              </a:ext>
            </a:extLst>
          </p:cNvPr>
          <p:cNvSpPr txBox="1"/>
          <p:nvPr/>
        </p:nvSpPr>
        <p:spPr>
          <a:xfrm>
            <a:off x="429527" y="1459170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JYP Ent.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39;g275a6264ed2_0_61">
            <a:extLst>
              <a:ext uri="{FF2B5EF4-FFF2-40B4-BE49-F238E27FC236}">
                <a16:creationId xmlns:a16="http://schemas.microsoft.com/office/drawing/2014/main" id="{F544AC4C-5542-F2B0-5ADC-73A7A0B5ADFE}"/>
              </a:ext>
            </a:extLst>
          </p:cNvPr>
          <p:cNvSpPr txBox="1"/>
          <p:nvPr/>
        </p:nvSpPr>
        <p:spPr>
          <a:xfrm>
            <a:off x="1566225" y="5395870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판단하기 어려움.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Google Shape;640;g275a6264ed2_0_61">
            <a:extLst>
              <a:ext uri="{FF2B5EF4-FFF2-40B4-BE49-F238E27FC236}">
                <a16:creationId xmlns:a16="http://schemas.microsoft.com/office/drawing/2014/main" id="{0EAEFF83-A590-C190-EB30-7C32993C33E0}"/>
              </a:ext>
            </a:extLst>
          </p:cNvPr>
          <p:cNvCxnSpPr/>
          <p:nvPr/>
        </p:nvCxnSpPr>
        <p:spPr>
          <a:xfrm>
            <a:off x="3799635" y="4025620"/>
            <a:ext cx="1478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643;g275a6264ed2_0_61">
            <a:extLst>
              <a:ext uri="{FF2B5EF4-FFF2-40B4-BE49-F238E27FC236}">
                <a16:creationId xmlns:a16="http://schemas.microsoft.com/office/drawing/2014/main" id="{687CEF61-2441-92D1-08F4-40DD2A76C6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98" t="4609" b="4290"/>
          <a:stretch/>
        </p:blipFill>
        <p:spPr>
          <a:xfrm>
            <a:off x="1943874" y="3149907"/>
            <a:ext cx="1855750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4;g275a6264ed2_0_61">
            <a:extLst>
              <a:ext uri="{FF2B5EF4-FFF2-40B4-BE49-F238E27FC236}">
                <a16:creationId xmlns:a16="http://schemas.microsoft.com/office/drawing/2014/main" id="{12556CA7-9986-0E61-34BB-F986E055A5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13" y="3180408"/>
            <a:ext cx="1729313" cy="1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F7FE82E-4CF0-D988-239C-2AEB3C65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45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Google Shape;112;p5">
            <a:extLst>
              <a:ext uri="{FF2B5EF4-FFF2-40B4-BE49-F238E27FC236}">
                <a16:creationId xmlns:a16="http://schemas.microsoft.com/office/drawing/2014/main" id="{B7F24EE0-FBFA-9087-2DDF-21A6E4215928}"/>
              </a:ext>
            </a:extLst>
          </p:cNvPr>
          <p:cNvSpPr txBox="1"/>
          <p:nvPr/>
        </p:nvSpPr>
        <p:spPr>
          <a:xfrm>
            <a:off x="3399800" y="5897513"/>
            <a:ext cx="2342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5">
            <a:extLst>
              <a:ext uri="{FF2B5EF4-FFF2-40B4-BE49-F238E27FC236}">
                <a16:creationId xmlns:a16="http://schemas.microsoft.com/office/drawing/2014/main" id="{D645670D-9C60-0F8B-352B-391A3B66763D}"/>
              </a:ext>
            </a:extLst>
          </p:cNvPr>
          <p:cNvSpPr/>
          <p:nvPr/>
        </p:nvSpPr>
        <p:spPr>
          <a:xfrm>
            <a:off x="4301600" y="4715672"/>
            <a:ext cx="562800" cy="69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14;p5">
            <a:extLst>
              <a:ext uri="{FF2B5EF4-FFF2-40B4-BE49-F238E27FC236}">
                <a16:creationId xmlns:a16="http://schemas.microsoft.com/office/drawing/2014/main" id="{E4972AE9-3E75-1DD7-C3D4-A9B11BCD7A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651" y="1873458"/>
            <a:ext cx="3941900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5;p5">
            <a:extLst>
              <a:ext uri="{FF2B5EF4-FFF2-40B4-BE49-F238E27FC236}">
                <a16:creationId xmlns:a16="http://schemas.microsoft.com/office/drawing/2014/main" id="{78882D75-8823-0AAE-CE96-CF827CCD65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1" y="3277008"/>
            <a:ext cx="3941900" cy="87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6;p5">
            <a:extLst>
              <a:ext uri="{FF2B5EF4-FFF2-40B4-BE49-F238E27FC236}">
                <a16:creationId xmlns:a16="http://schemas.microsoft.com/office/drawing/2014/main" id="{C2B8AF03-E968-230A-0320-DDC998D5CB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390"/>
          <a:stretch/>
        </p:blipFill>
        <p:spPr>
          <a:xfrm>
            <a:off x="4417552" y="1883476"/>
            <a:ext cx="4581250" cy="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7;p5">
            <a:extLst>
              <a:ext uri="{FF2B5EF4-FFF2-40B4-BE49-F238E27FC236}">
                <a16:creationId xmlns:a16="http://schemas.microsoft.com/office/drawing/2014/main" id="{7BA521A4-5D2A-1BA3-A18B-370E274B35B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551" y="2918883"/>
            <a:ext cx="4581251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8;p5">
            <a:extLst>
              <a:ext uri="{FF2B5EF4-FFF2-40B4-BE49-F238E27FC236}">
                <a16:creationId xmlns:a16="http://schemas.microsoft.com/office/drawing/2014/main" id="{C262C389-2CC7-1DEB-3A8F-1865F9F28830}"/>
              </a:ext>
            </a:extLst>
          </p:cNvPr>
          <p:cNvSpPr/>
          <p:nvPr/>
        </p:nvSpPr>
        <p:spPr>
          <a:xfrm>
            <a:off x="2500851" y="2406567"/>
            <a:ext cx="3833400" cy="104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900" b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SM인수</a:t>
            </a: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00" b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900" b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비금융</a:t>
            </a: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00" b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9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6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650;g23d3881fa8b_0_204">
            <a:extLst>
              <a:ext uri="{FF2B5EF4-FFF2-40B4-BE49-F238E27FC236}">
                <a16:creationId xmlns:a16="http://schemas.microsoft.com/office/drawing/2014/main" id="{21AE52F2-B7F3-EA41-4B25-0D8DF32F473E}"/>
              </a:ext>
            </a:extLst>
          </p:cNvPr>
          <p:cNvSpPr txBox="1"/>
          <p:nvPr/>
        </p:nvSpPr>
        <p:spPr>
          <a:xfrm>
            <a:off x="342900" y="1422500"/>
            <a:ext cx="5015926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51;g23d3881fa8b_0_204">
            <a:extLst>
              <a:ext uri="{FF2B5EF4-FFF2-40B4-BE49-F238E27FC236}">
                <a16:creationId xmlns:a16="http://schemas.microsoft.com/office/drawing/2014/main" id="{64EABCAB-886E-4163-2FB7-6F4A9EFADDD3}"/>
              </a:ext>
            </a:extLst>
          </p:cNvPr>
          <p:cNvSpPr txBox="1"/>
          <p:nvPr/>
        </p:nvSpPr>
        <p:spPr>
          <a:xfrm>
            <a:off x="2005500" y="3979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52;g23d3881fa8b_0_204">
            <a:extLst>
              <a:ext uri="{FF2B5EF4-FFF2-40B4-BE49-F238E27FC236}">
                <a16:creationId xmlns:a16="http://schemas.microsoft.com/office/drawing/2014/main" id="{96801B4E-3DE5-CB7F-064B-15DDA62A5C97}"/>
              </a:ext>
            </a:extLst>
          </p:cNvPr>
          <p:cNvSpPr txBox="1"/>
          <p:nvPr/>
        </p:nvSpPr>
        <p:spPr>
          <a:xfrm>
            <a:off x="6194938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53;g23d3881fa8b_0_204">
            <a:extLst>
              <a:ext uri="{FF2B5EF4-FFF2-40B4-BE49-F238E27FC236}">
                <a16:creationId xmlns:a16="http://schemas.microsoft.com/office/drawing/2014/main" id="{FB14AC66-A976-BD48-690B-F547AE650D60}"/>
              </a:ext>
            </a:extLst>
          </p:cNvPr>
          <p:cNvSpPr txBox="1"/>
          <p:nvPr/>
        </p:nvSpPr>
        <p:spPr>
          <a:xfrm>
            <a:off x="6209000" y="39889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54;g23d3881fa8b_0_204">
            <a:extLst>
              <a:ext uri="{FF2B5EF4-FFF2-40B4-BE49-F238E27FC236}">
                <a16:creationId xmlns:a16="http://schemas.microsoft.com/office/drawing/2014/main" id="{7B4F0B28-8EA3-80D8-0045-37291D806D38}"/>
              </a:ext>
            </a:extLst>
          </p:cNvPr>
          <p:cNvSpPr txBox="1"/>
          <p:nvPr/>
        </p:nvSpPr>
        <p:spPr>
          <a:xfrm>
            <a:off x="2005500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655;g23d3881fa8b_0_204">
            <a:extLst>
              <a:ext uri="{FF2B5EF4-FFF2-40B4-BE49-F238E27FC236}">
                <a16:creationId xmlns:a16="http://schemas.microsoft.com/office/drawing/2014/main" id="{C0A696EA-02FF-47FF-7E06-D27F13D5B7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4050" y="2148838"/>
            <a:ext cx="4300630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56;g23d3881fa8b_0_204">
            <a:extLst>
              <a:ext uri="{FF2B5EF4-FFF2-40B4-BE49-F238E27FC236}">
                <a16:creationId xmlns:a16="http://schemas.microsoft.com/office/drawing/2014/main" id="{5A1DB01C-60E4-5FF1-52A8-EFFAD154F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00" y="4453563"/>
            <a:ext cx="4448926" cy="1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57;g23d3881fa8b_0_204">
            <a:extLst>
              <a:ext uri="{FF2B5EF4-FFF2-40B4-BE49-F238E27FC236}">
                <a16:creationId xmlns:a16="http://schemas.microsoft.com/office/drawing/2014/main" id="{BF80208A-BDE7-AE15-FF47-CCE9F1E18C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442" t="5900"/>
          <a:stretch/>
        </p:blipFill>
        <p:spPr>
          <a:xfrm>
            <a:off x="6514808" y="4514650"/>
            <a:ext cx="1679742" cy="1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58;g23d3881fa8b_0_204">
            <a:extLst>
              <a:ext uri="{FF2B5EF4-FFF2-40B4-BE49-F238E27FC236}">
                <a16:creationId xmlns:a16="http://schemas.microsoft.com/office/drawing/2014/main" id="{A45E7B9C-DBC8-822A-7FA0-7F05472F387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827" y="2173500"/>
            <a:ext cx="2256772" cy="16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59;g23d3881fa8b_0_204">
            <a:extLst>
              <a:ext uri="{FF2B5EF4-FFF2-40B4-BE49-F238E27FC236}">
                <a16:creationId xmlns:a16="http://schemas.microsoft.com/office/drawing/2014/main" id="{FE5BE7CC-80AE-0DEB-87AF-7486C6BDF62A}"/>
              </a:ext>
            </a:extLst>
          </p:cNvPr>
          <p:cNvSpPr/>
          <p:nvPr/>
        </p:nvSpPr>
        <p:spPr>
          <a:xfrm>
            <a:off x="4525675" y="2276100"/>
            <a:ext cx="7590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660;g23d3881fa8b_0_204">
            <a:extLst>
              <a:ext uri="{FF2B5EF4-FFF2-40B4-BE49-F238E27FC236}">
                <a16:creationId xmlns:a16="http://schemas.microsoft.com/office/drawing/2014/main" id="{90776C5D-76D7-1152-5B47-F145BA58BD98}"/>
              </a:ext>
            </a:extLst>
          </p:cNvPr>
          <p:cNvCxnSpPr>
            <a:stCxn id="14" idx="2"/>
          </p:cNvCxnSpPr>
          <p:nvPr/>
        </p:nvCxnSpPr>
        <p:spPr>
          <a:xfrm flipH="1">
            <a:off x="4232575" y="3259800"/>
            <a:ext cx="672600" cy="1272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D1D2AED-E0FD-DE46-07F0-D3C83169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0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665;g23d3881fa8b_0_374">
            <a:extLst>
              <a:ext uri="{FF2B5EF4-FFF2-40B4-BE49-F238E27FC236}">
                <a16:creationId xmlns:a16="http://schemas.microsoft.com/office/drawing/2014/main" id="{8CEF2570-52CA-1665-45B3-A37CC06343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6089" y="4402827"/>
            <a:ext cx="4710550" cy="187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6;g23d3881fa8b_0_374">
            <a:extLst>
              <a:ext uri="{FF2B5EF4-FFF2-40B4-BE49-F238E27FC236}">
                <a16:creationId xmlns:a16="http://schemas.microsoft.com/office/drawing/2014/main" id="{CE767D08-7F6B-E986-E849-31E4FB25C6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77" y="2109163"/>
            <a:ext cx="4515975" cy="1798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8;g23d3881fa8b_0_374">
            <a:extLst>
              <a:ext uri="{FF2B5EF4-FFF2-40B4-BE49-F238E27FC236}">
                <a16:creationId xmlns:a16="http://schemas.microsoft.com/office/drawing/2014/main" id="{03734AF4-C3AF-88E1-A588-61CD42B76C9F}"/>
              </a:ext>
            </a:extLst>
          </p:cNvPr>
          <p:cNvSpPr txBox="1"/>
          <p:nvPr/>
        </p:nvSpPr>
        <p:spPr>
          <a:xfrm>
            <a:off x="2076164" y="3979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69;g23d3881fa8b_0_374">
            <a:extLst>
              <a:ext uri="{FF2B5EF4-FFF2-40B4-BE49-F238E27FC236}">
                <a16:creationId xmlns:a16="http://schemas.microsoft.com/office/drawing/2014/main" id="{3FA4DC4B-55E5-8385-927C-FA4C26B48AFD}"/>
              </a:ext>
            </a:extLst>
          </p:cNvPr>
          <p:cNvSpPr txBox="1"/>
          <p:nvPr/>
        </p:nvSpPr>
        <p:spPr>
          <a:xfrm>
            <a:off x="6265602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0;g23d3881fa8b_0_374">
            <a:extLst>
              <a:ext uri="{FF2B5EF4-FFF2-40B4-BE49-F238E27FC236}">
                <a16:creationId xmlns:a16="http://schemas.microsoft.com/office/drawing/2014/main" id="{C7BE2D70-4A97-9536-9702-22C03E152559}"/>
              </a:ext>
            </a:extLst>
          </p:cNvPr>
          <p:cNvSpPr txBox="1"/>
          <p:nvPr/>
        </p:nvSpPr>
        <p:spPr>
          <a:xfrm>
            <a:off x="6279664" y="39889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1;g23d3881fa8b_0_374">
            <a:extLst>
              <a:ext uri="{FF2B5EF4-FFF2-40B4-BE49-F238E27FC236}">
                <a16:creationId xmlns:a16="http://schemas.microsoft.com/office/drawing/2014/main" id="{6473C67D-3960-FBC0-10BB-1E9DD6051595}"/>
              </a:ext>
            </a:extLst>
          </p:cNvPr>
          <p:cNvSpPr txBox="1"/>
          <p:nvPr/>
        </p:nvSpPr>
        <p:spPr>
          <a:xfrm>
            <a:off x="2076164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2;g23d3881fa8b_0_374">
            <a:extLst>
              <a:ext uri="{FF2B5EF4-FFF2-40B4-BE49-F238E27FC236}">
                <a16:creationId xmlns:a16="http://schemas.microsoft.com/office/drawing/2014/main" id="{E399CFE2-34D4-145D-EE89-BE6E53FC337D}"/>
              </a:ext>
            </a:extLst>
          </p:cNvPr>
          <p:cNvSpPr/>
          <p:nvPr/>
        </p:nvSpPr>
        <p:spPr>
          <a:xfrm>
            <a:off x="4645289" y="2250725"/>
            <a:ext cx="7590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673;g23d3881fa8b_0_374">
            <a:extLst>
              <a:ext uri="{FF2B5EF4-FFF2-40B4-BE49-F238E27FC236}">
                <a16:creationId xmlns:a16="http://schemas.microsoft.com/office/drawing/2014/main" id="{D2A0CBAE-E0BE-D671-798A-1D2383B8CA9D}"/>
              </a:ext>
            </a:extLst>
          </p:cNvPr>
          <p:cNvCxnSpPr>
            <a:stCxn id="11" idx="2"/>
          </p:cNvCxnSpPr>
          <p:nvPr/>
        </p:nvCxnSpPr>
        <p:spPr>
          <a:xfrm flipH="1">
            <a:off x="4352189" y="3234425"/>
            <a:ext cx="672600" cy="1272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674;g23d3881fa8b_0_374">
            <a:extLst>
              <a:ext uri="{FF2B5EF4-FFF2-40B4-BE49-F238E27FC236}">
                <a16:creationId xmlns:a16="http://schemas.microsoft.com/office/drawing/2014/main" id="{1A348203-BBBE-04CE-4936-0B406B75C24C}"/>
              </a:ext>
            </a:extLst>
          </p:cNvPr>
          <p:cNvSpPr txBox="1"/>
          <p:nvPr/>
        </p:nvSpPr>
        <p:spPr>
          <a:xfrm>
            <a:off x="413564" y="1422500"/>
            <a:ext cx="80496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 [주가 + 뉴스 제목 감정 + 음원차트 점수]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675;g23d3881fa8b_0_374">
            <a:extLst>
              <a:ext uri="{FF2B5EF4-FFF2-40B4-BE49-F238E27FC236}">
                <a16:creationId xmlns:a16="http://schemas.microsoft.com/office/drawing/2014/main" id="{F9AE89C1-0ADD-421B-B3DB-CF03B799A1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644" y="2189900"/>
            <a:ext cx="2222334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76;g23d3881fa8b_0_374">
            <a:extLst>
              <a:ext uri="{FF2B5EF4-FFF2-40B4-BE49-F238E27FC236}">
                <a16:creationId xmlns:a16="http://schemas.microsoft.com/office/drawing/2014/main" id="{B6FEB8AE-60B7-96D5-C943-EDE3FB8708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139" y="4562288"/>
            <a:ext cx="1557430" cy="17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A50D8B3-BB7D-90FA-E5AD-A6840BF4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9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12" name="Google Shape;682;g275a6264ed2_0_76">
            <a:extLst>
              <a:ext uri="{FF2B5EF4-FFF2-40B4-BE49-F238E27FC236}">
                <a16:creationId xmlns:a16="http://schemas.microsoft.com/office/drawing/2014/main" id="{FE6F37A9-EB04-1415-7B1A-94A3093AE998}"/>
              </a:ext>
            </a:extLst>
          </p:cNvPr>
          <p:cNvSpPr txBox="1"/>
          <p:nvPr/>
        </p:nvSpPr>
        <p:spPr>
          <a:xfrm>
            <a:off x="1617763" y="2623133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83;g275a6264ed2_0_76">
            <a:extLst>
              <a:ext uri="{FF2B5EF4-FFF2-40B4-BE49-F238E27FC236}">
                <a16:creationId xmlns:a16="http://schemas.microsoft.com/office/drawing/2014/main" id="{1AFA80D6-277D-4666-8069-7A5A38013DF1}"/>
              </a:ext>
            </a:extLst>
          </p:cNvPr>
          <p:cNvSpPr txBox="1"/>
          <p:nvPr/>
        </p:nvSpPr>
        <p:spPr>
          <a:xfrm>
            <a:off x="4468513" y="2623133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84;g275a6264ed2_0_76">
            <a:extLst>
              <a:ext uri="{FF2B5EF4-FFF2-40B4-BE49-F238E27FC236}">
                <a16:creationId xmlns:a16="http://schemas.microsoft.com/office/drawing/2014/main" id="{9C8B59E2-D71F-67F1-E40B-E1A6387A658E}"/>
              </a:ext>
            </a:extLst>
          </p:cNvPr>
          <p:cNvSpPr txBox="1"/>
          <p:nvPr/>
        </p:nvSpPr>
        <p:spPr>
          <a:xfrm>
            <a:off x="342900" y="1358870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와이지엔터테인먼트 예측 결과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685;g275a6264ed2_0_76">
            <a:extLst>
              <a:ext uri="{FF2B5EF4-FFF2-40B4-BE49-F238E27FC236}">
                <a16:creationId xmlns:a16="http://schemas.microsoft.com/office/drawing/2014/main" id="{35236C35-4585-9B12-20CF-17E3D231EC6C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677625" y="4067629"/>
            <a:ext cx="1575600" cy="10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686;g275a6264ed2_0_76">
            <a:extLst>
              <a:ext uri="{FF2B5EF4-FFF2-40B4-BE49-F238E27FC236}">
                <a16:creationId xmlns:a16="http://schemas.microsoft.com/office/drawing/2014/main" id="{2795D963-740E-E6C8-A506-45306A5F2A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442" t="5900"/>
          <a:stretch/>
        </p:blipFill>
        <p:spPr>
          <a:xfrm>
            <a:off x="1948325" y="3154258"/>
            <a:ext cx="1729300" cy="182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7;g275a6264ed2_0_76">
            <a:extLst>
              <a:ext uri="{FF2B5EF4-FFF2-40B4-BE49-F238E27FC236}">
                <a16:creationId xmlns:a16="http://schemas.microsoft.com/office/drawing/2014/main" id="{D5133679-B521-6F74-C8AB-1966575536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26" y="3123445"/>
            <a:ext cx="1729300" cy="19087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8;g275a6264ed2_0_76">
            <a:extLst>
              <a:ext uri="{FF2B5EF4-FFF2-40B4-BE49-F238E27FC236}">
                <a16:creationId xmlns:a16="http://schemas.microsoft.com/office/drawing/2014/main" id="{61F6EE5B-77D7-361E-8D4E-BB9C7CB3D6A3}"/>
              </a:ext>
            </a:extLst>
          </p:cNvPr>
          <p:cNvSpPr txBox="1"/>
          <p:nvPr/>
        </p:nvSpPr>
        <p:spPr>
          <a:xfrm>
            <a:off x="1530325" y="5395870"/>
            <a:ext cx="65109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MAE, RMSE, RMSLE, R2의 지표와 그래프 내에서 모두 개선된 주가 예측을 보여준다고 판단할 수 있고, 손실율 면에서도 개선됨을 확인 가능.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54678-D0BC-BBD2-FCB5-1FE8FF07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67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694;g23d3881fa8b_0_222">
            <a:extLst>
              <a:ext uri="{FF2B5EF4-FFF2-40B4-BE49-F238E27FC236}">
                <a16:creationId xmlns:a16="http://schemas.microsoft.com/office/drawing/2014/main" id="{F64CFF18-444E-0D98-F4FC-7799062B4FEB}"/>
              </a:ext>
            </a:extLst>
          </p:cNvPr>
          <p:cNvSpPr txBox="1"/>
          <p:nvPr/>
        </p:nvSpPr>
        <p:spPr>
          <a:xfrm>
            <a:off x="342900" y="1329483"/>
            <a:ext cx="405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에프엔씨엔터 주가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95;g23d3881fa8b_0_222">
            <a:extLst>
              <a:ext uri="{FF2B5EF4-FFF2-40B4-BE49-F238E27FC236}">
                <a16:creationId xmlns:a16="http://schemas.microsoft.com/office/drawing/2014/main" id="{18D2B6E2-DDAC-1AAF-04C2-71571EC81B4D}"/>
              </a:ext>
            </a:extLst>
          </p:cNvPr>
          <p:cNvSpPr txBox="1"/>
          <p:nvPr/>
        </p:nvSpPr>
        <p:spPr>
          <a:xfrm>
            <a:off x="2005500" y="3886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96;g23d3881fa8b_0_222">
            <a:extLst>
              <a:ext uri="{FF2B5EF4-FFF2-40B4-BE49-F238E27FC236}">
                <a16:creationId xmlns:a16="http://schemas.microsoft.com/office/drawing/2014/main" id="{250F43A3-9A3F-5EF0-1E3E-52350BD24620}"/>
              </a:ext>
            </a:extLst>
          </p:cNvPr>
          <p:cNvSpPr txBox="1"/>
          <p:nvPr/>
        </p:nvSpPr>
        <p:spPr>
          <a:xfrm>
            <a:off x="6194938" y="6292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97;g23d3881fa8b_0_222">
            <a:extLst>
              <a:ext uri="{FF2B5EF4-FFF2-40B4-BE49-F238E27FC236}">
                <a16:creationId xmlns:a16="http://schemas.microsoft.com/office/drawing/2014/main" id="{AA228BE0-6959-144A-3082-E7DD94D58BC9}"/>
              </a:ext>
            </a:extLst>
          </p:cNvPr>
          <p:cNvSpPr txBox="1"/>
          <p:nvPr/>
        </p:nvSpPr>
        <p:spPr>
          <a:xfrm>
            <a:off x="6209000" y="3895883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98;g23d3881fa8b_0_222">
            <a:extLst>
              <a:ext uri="{FF2B5EF4-FFF2-40B4-BE49-F238E27FC236}">
                <a16:creationId xmlns:a16="http://schemas.microsoft.com/office/drawing/2014/main" id="{6727BBBB-E2FB-909B-6F33-2F3B31083925}"/>
              </a:ext>
            </a:extLst>
          </p:cNvPr>
          <p:cNvSpPr txBox="1"/>
          <p:nvPr/>
        </p:nvSpPr>
        <p:spPr>
          <a:xfrm>
            <a:off x="2005500" y="6292208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699;g23d3881fa8b_0_222">
            <a:extLst>
              <a:ext uri="{FF2B5EF4-FFF2-40B4-BE49-F238E27FC236}">
                <a16:creationId xmlns:a16="http://schemas.microsoft.com/office/drawing/2014/main" id="{7E218AE5-813C-E974-618A-7131EB3470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8999" y="1982741"/>
            <a:ext cx="2390401" cy="174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00;g23d3881fa8b_0_222">
            <a:extLst>
              <a:ext uri="{FF2B5EF4-FFF2-40B4-BE49-F238E27FC236}">
                <a16:creationId xmlns:a16="http://schemas.microsoft.com/office/drawing/2014/main" id="{C07FEB6B-D7F6-09D2-3F81-4BE5E4A8C0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74" t="4897" r="3809"/>
          <a:stretch/>
        </p:blipFill>
        <p:spPr>
          <a:xfrm>
            <a:off x="6613400" y="4290596"/>
            <a:ext cx="1667814" cy="19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01;g23d3881fa8b_0_222">
            <a:extLst>
              <a:ext uri="{FF2B5EF4-FFF2-40B4-BE49-F238E27FC236}">
                <a16:creationId xmlns:a16="http://schemas.microsoft.com/office/drawing/2014/main" id="{EDA0F949-C780-5F22-AED7-A3CEBB72FE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63" y="4368371"/>
            <a:ext cx="4629876" cy="185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02;g23d3881fa8b_0_222">
            <a:extLst>
              <a:ext uri="{FF2B5EF4-FFF2-40B4-BE49-F238E27FC236}">
                <a16:creationId xmlns:a16="http://schemas.microsoft.com/office/drawing/2014/main" id="{E73499AE-D7A0-A1D7-7C2E-702CA86006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775" y="1990532"/>
            <a:ext cx="4629875" cy="184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03;g23d3881fa8b_0_222">
            <a:extLst>
              <a:ext uri="{FF2B5EF4-FFF2-40B4-BE49-F238E27FC236}">
                <a16:creationId xmlns:a16="http://schemas.microsoft.com/office/drawing/2014/main" id="{06834508-021C-3BBD-0C5B-7E9F241627EF}"/>
              </a:ext>
            </a:extLst>
          </p:cNvPr>
          <p:cNvSpPr/>
          <p:nvPr/>
        </p:nvSpPr>
        <p:spPr>
          <a:xfrm>
            <a:off x="4756650" y="2598008"/>
            <a:ext cx="6987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704;g23d3881fa8b_0_222">
            <a:extLst>
              <a:ext uri="{FF2B5EF4-FFF2-40B4-BE49-F238E27FC236}">
                <a16:creationId xmlns:a16="http://schemas.microsoft.com/office/drawing/2014/main" id="{B09C65FF-0AF0-583C-3AE4-F8DAD0B2F49C}"/>
              </a:ext>
            </a:extLst>
          </p:cNvPr>
          <p:cNvCxnSpPr>
            <a:stCxn id="14" idx="2"/>
          </p:cNvCxnSpPr>
          <p:nvPr/>
        </p:nvCxnSpPr>
        <p:spPr>
          <a:xfrm flipH="1">
            <a:off x="4387200" y="3581708"/>
            <a:ext cx="718800" cy="871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9723E5C-5961-DAA0-6FBF-7CCE456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1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pic>
        <p:nvPicPr>
          <p:cNvPr id="2" name="Google Shape;709;g23d3881fa8b_0_391">
            <a:extLst>
              <a:ext uri="{FF2B5EF4-FFF2-40B4-BE49-F238E27FC236}">
                <a16:creationId xmlns:a16="http://schemas.microsoft.com/office/drawing/2014/main" id="{8DB381E8-D561-C73C-31D0-D1569934B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362" y="4371445"/>
            <a:ext cx="4814675" cy="193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10;g23d3881fa8b_0_391">
            <a:extLst>
              <a:ext uri="{FF2B5EF4-FFF2-40B4-BE49-F238E27FC236}">
                <a16:creationId xmlns:a16="http://schemas.microsoft.com/office/drawing/2014/main" id="{E3FC26E5-2591-7D58-2B50-2135D5E0AF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75" y="2088388"/>
            <a:ext cx="4644614" cy="1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12;g23d3881fa8b_0_391">
            <a:extLst>
              <a:ext uri="{FF2B5EF4-FFF2-40B4-BE49-F238E27FC236}">
                <a16:creationId xmlns:a16="http://schemas.microsoft.com/office/drawing/2014/main" id="{BE5D95A4-7A62-B7B6-3384-34EB934ADF28}"/>
              </a:ext>
            </a:extLst>
          </p:cNvPr>
          <p:cNvSpPr txBox="1"/>
          <p:nvPr/>
        </p:nvSpPr>
        <p:spPr>
          <a:xfrm>
            <a:off x="2005500" y="3979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&lt;전체 주가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13;g23d3881fa8b_0_391">
            <a:extLst>
              <a:ext uri="{FF2B5EF4-FFF2-40B4-BE49-F238E27FC236}">
                <a16:creationId xmlns:a16="http://schemas.microsoft.com/office/drawing/2014/main" id="{9D4A5319-9306-87B4-2069-D839ACCD7AB5}"/>
              </a:ext>
            </a:extLst>
          </p:cNvPr>
          <p:cNvSpPr txBox="1"/>
          <p:nvPr/>
        </p:nvSpPr>
        <p:spPr>
          <a:xfrm>
            <a:off x="6194938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&lt;예측 평가지표&gt;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4;g23d3881fa8b_0_391">
            <a:extLst>
              <a:ext uri="{FF2B5EF4-FFF2-40B4-BE49-F238E27FC236}">
                <a16:creationId xmlns:a16="http://schemas.microsoft.com/office/drawing/2014/main" id="{3C388366-CA77-25C6-D0F7-07BCDF1A0AD2}"/>
              </a:ext>
            </a:extLst>
          </p:cNvPr>
          <p:cNvSpPr txBox="1"/>
          <p:nvPr/>
        </p:nvSpPr>
        <p:spPr>
          <a:xfrm>
            <a:off x="6209000" y="3988900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&lt;손실율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15;g23d3881fa8b_0_391">
            <a:extLst>
              <a:ext uri="{FF2B5EF4-FFF2-40B4-BE49-F238E27FC236}">
                <a16:creationId xmlns:a16="http://schemas.microsoft.com/office/drawing/2014/main" id="{2165B748-2FB9-E501-A3C3-08B0CE59F0D2}"/>
              </a:ext>
            </a:extLst>
          </p:cNvPr>
          <p:cNvSpPr txBox="1"/>
          <p:nvPr/>
        </p:nvSpPr>
        <p:spPr>
          <a:xfrm>
            <a:off x="2005500" y="6385225"/>
            <a:ext cx="23904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&lt;주가 예측 그래프&gt;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16;g23d3881fa8b_0_391">
            <a:extLst>
              <a:ext uri="{FF2B5EF4-FFF2-40B4-BE49-F238E27FC236}">
                <a16:creationId xmlns:a16="http://schemas.microsoft.com/office/drawing/2014/main" id="{C7A9AF65-68CE-62C2-B122-01EBF150CC97}"/>
              </a:ext>
            </a:extLst>
          </p:cNvPr>
          <p:cNvSpPr/>
          <p:nvPr/>
        </p:nvSpPr>
        <p:spPr>
          <a:xfrm>
            <a:off x="4756650" y="2691025"/>
            <a:ext cx="698700" cy="983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717;g23d3881fa8b_0_391">
            <a:extLst>
              <a:ext uri="{FF2B5EF4-FFF2-40B4-BE49-F238E27FC236}">
                <a16:creationId xmlns:a16="http://schemas.microsoft.com/office/drawing/2014/main" id="{6892998D-04F7-B01F-4657-5D97F1460C2E}"/>
              </a:ext>
            </a:extLst>
          </p:cNvPr>
          <p:cNvCxnSpPr>
            <a:stCxn id="11" idx="2"/>
          </p:cNvCxnSpPr>
          <p:nvPr/>
        </p:nvCxnSpPr>
        <p:spPr>
          <a:xfrm flipH="1">
            <a:off x="4387200" y="3674725"/>
            <a:ext cx="718800" cy="871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718;g23d3881fa8b_0_391">
            <a:extLst>
              <a:ext uri="{FF2B5EF4-FFF2-40B4-BE49-F238E27FC236}">
                <a16:creationId xmlns:a16="http://schemas.microsoft.com/office/drawing/2014/main" id="{5963FD4C-8AC9-5B0C-3DA4-F2515E621708}"/>
              </a:ext>
            </a:extLst>
          </p:cNvPr>
          <p:cNvSpPr txBox="1"/>
          <p:nvPr/>
        </p:nvSpPr>
        <p:spPr>
          <a:xfrm>
            <a:off x="342900" y="1422500"/>
            <a:ext cx="8369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에프엔씨엔터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719;g23d3881fa8b_0_391">
            <a:extLst>
              <a:ext uri="{FF2B5EF4-FFF2-40B4-BE49-F238E27FC236}">
                <a16:creationId xmlns:a16="http://schemas.microsoft.com/office/drawing/2014/main" id="{6147E920-32C4-757F-8563-357E89E4E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087" y="2189900"/>
            <a:ext cx="2236261" cy="1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20;g23d3881fa8b_0_391">
            <a:extLst>
              <a:ext uri="{FF2B5EF4-FFF2-40B4-BE49-F238E27FC236}">
                <a16:creationId xmlns:a16="http://schemas.microsoft.com/office/drawing/2014/main" id="{9D26BDFE-E2F9-4B28-292B-9D164393F5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4788" y="4469725"/>
            <a:ext cx="1598829" cy="1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D5E7AC3-6D8D-AC4B-1E6D-E5ED86AE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9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2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주가 예측 모델</a:t>
            </a:r>
          </a:p>
        </p:txBody>
      </p:sp>
      <p:sp>
        <p:nvSpPr>
          <p:cNvPr id="2" name="Google Shape;726;g275a6264ed2_0_91">
            <a:extLst>
              <a:ext uri="{FF2B5EF4-FFF2-40B4-BE49-F238E27FC236}">
                <a16:creationId xmlns:a16="http://schemas.microsoft.com/office/drawing/2014/main" id="{8B663F57-BD95-BD6B-54CE-4AA4668AFEA6}"/>
              </a:ext>
            </a:extLst>
          </p:cNvPr>
          <p:cNvSpPr txBox="1"/>
          <p:nvPr/>
        </p:nvSpPr>
        <p:spPr>
          <a:xfrm>
            <a:off x="1615138" y="2441038"/>
            <a:ext cx="2390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 주가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27;g275a6264ed2_0_91">
            <a:extLst>
              <a:ext uri="{FF2B5EF4-FFF2-40B4-BE49-F238E27FC236}">
                <a16:creationId xmlns:a16="http://schemas.microsoft.com/office/drawing/2014/main" id="{88DA7D60-DE51-3058-965B-8A197C5DC478}"/>
              </a:ext>
            </a:extLst>
          </p:cNvPr>
          <p:cNvSpPr txBox="1"/>
          <p:nvPr/>
        </p:nvSpPr>
        <p:spPr>
          <a:xfrm>
            <a:off x="4465888" y="2441038"/>
            <a:ext cx="329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&lt;주가(+변수 추가) 예측 평가지표&gt;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28;g275a6264ed2_0_91">
            <a:extLst>
              <a:ext uri="{FF2B5EF4-FFF2-40B4-BE49-F238E27FC236}">
                <a16:creationId xmlns:a16="http://schemas.microsoft.com/office/drawing/2014/main" id="{DC89ED24-1E2F-04AC-8F91-5AB7994190F0}"/>
              </a:ext>
            </a:extLst>
          </p:cNvPr>
          <p:cNvSpPr txBox="1"/>
          <p:nvPr/>
        </p:nvSpPr>
        <p:spPr>
          <a:xfrm>
            <a:off x="342900" y="1339317"/>
            <a:ext cx="6236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에프엔씨엔터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29;g275a6264ed2_0_91">
            <a:extLst>
              <a:ext uri="{FF2B5EF4-FFF2-40B4-BE49-F238E27FC236}">
                <a16:creationId xmlns:a16="http://schemas.microsoft.com/office/drawing/2014/main" id="{493B7A2C-A9C4-2E64-5A9B-401B03953FE1}"/>
              </a:ext>
            </a:extLst>
          </p:cNvPr>
          <p:cNvSpPr txBox="1"/>
          <p:nvPr/>
        </p:nvSpPr>
        <p:spPr>
          <a:xfrm>
            <a:off x="1563600" y="5213775"/>
            <a:ext cx="6016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MAE, RMSE, RMSLE, R2의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지표와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그래프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내에서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모두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개선된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주가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예측을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보여준다고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판단하기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dirty="0" err="1">
                <a:latin typeface="Malgun Gothic"/>
                <a:ea typeface="Malgun Gothic"/>
                <a:cs typeface="Malgun Gothic"/>
                <a:sym typeface="Malgun Gothic"/>
              </a:rPr>
              <a:t>어려움</a:t>
            </a:r>
            <a:r>
              <a:rPr lang="en-US" sz="17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Google Shape;730;g275a6264ed2_0_91">
            <a:extLst>
              <a:ext uri="{FF2B5EF4-FFF2-40B4-BE49-F238E27FC236}">
                <a16:creationId xmlns:a16="http://schemas.microsoft.com/office/drawing/2014/main" id="{089799EC-A761-C239-0F16-68F6B667347F}"/>
              </a:ext>
            </a:extLst>
          </p:cNvPr>
          <p:cNvCxnSpPr/>
          <p:nvPr/>
        </p:nvCxnSpPr>
        <p:spPr>
          <a:xfrm>
            <a:off x="3675000" y="3885534"/>
            <a:ext cx="1575600" cy="10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733;g275a6264ed2_0_91">
            <a:extLst>
              <a:ext uri="{FF2B5EF4-FFF2-40B4-BE49-F238E27FC236}">
                <a16:creationId xmlns:a16="http://schemas.microsoft.com/office/drawing/2014/main" id="{988D922F-D5AF-9A0C-C140-6892C688EB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374" t="4897" r="3809"/>
          <a:stretch/>
        </p:blipFill>
        <p:spPr>
          <a:xfrm>
            <a:off x="1976438" y="2933012"/>
            <a:ext cx="1667814" cy="19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34;g275a6264ed2_0_91">
            <a:extLst>
              <a:ext uri="{FF2B5EF4-FFF2-40B4-BE49-F238E27FC236}">
                <a16:creationId xmlns:a16="http://schemas.microsoft.com/office/drawing/2014/main" id="{3DE7BC4B-42A3-770F-6850-01013A3DFE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51" y="2925913"/>
            <a:ext cx="1667800" cy="1929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3FD0FF-B67E-0F84-E6C2-A2E80E5F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0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441157-0CE8-7227-AF83-153FBBFC9111}"/>
              </a:ext>
            </a:extLst>
          </p:cNvPr>
          <p:cNvSpPr/>
          <p:nvPr/>
        </p:nvSpPr>
        <p:spPr>
          <a:xfrm rot="16200000">
            <a:off x="2281236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CAA5-0573-D0C3-4689-6C1E9E57FF43}"/>
              </a:ext>
            </a:extLst>
          </p:cNvPr>
          <p:cNvSpPr txBox="1"/>
          <p:nvPr/>
        </p:nvSpPr>
        <p:spPr>
          <a:xfrm>
            <a:off x="2376526" y="2072611"/>
            <a:ext cx="43798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프로젝트 결론</a:t>
            </a:r>
            <a:endParaRPr lang="en-US" altLang="ko-KR" sz="4400" b="1" dirty="0">
              <a:solidFill>
                <a:srgbClr val="F8F8F6"/>
              </a:solidFill>
            </a:endParaRPr>
          </a:p>
          <a:p>
            <a:endParaRPr lang="en-US" altLang="ko-KR" sz="44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결론</a:t>
            </a:r>
            <a:endParaRPr lang="en-US" altLang="ko-KR" sz="32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목표</a:t>
            </a:r>
            <a:endParaRPr lang="en-US" altLang="ko-KR" sz="3200" b="1" dirty="0">
              <a:solidFill>
                <a:srgbClr val="F8F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0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프로젝트 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7" name="Google Shape;750;g23bb17d2270_0_19">
            <a:extLst>
              <a:ext uri="{FF2B5EF4-FFF2-40B4-BE49-F238E27FC236}">
                <a16:creationId xmlns:a16="http://schemas.microsoft.com/office/drawing/2014/main" id="{674C93CC-6FE7-FBD9-9860-9B5DBC164781}"/>
              </a:ext>
            </a:extLst>
          </p:cNvPr>
          <p:cNvSpPr txBox="1"/>
          <p:nvPr/>
        </p:nvSpPr>
        <p:spPr>
          <a:xfrm>
            <a:off x="523875" y="2051769"/>
            <a:ext cx="8398744" cy="261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➔"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endParaRPr lang="en-US" sz="1900" dirty="0">
              <a:latin typeface="Calibri"/>
              <a:ea typeface="Calibri"/>
              <a:cs typeface="Calibri"/>
              <a:sym typeface="Calibri"/>
            </a:endParaRP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감정”과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 사용시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모델이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됨</a:t>
            </a:r>
            <a:endParaRPr lang="en-US" altLang="ko-KR"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에스엠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JYP Ent.,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에프엔씨엔터는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감정”과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개선 되지 않음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434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프로젝트 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8" name="Google Shape;751;g23bb17d2270_0_19">
            <a:extLst>
              <a:ext uri="{FF2B5EF4-FFF2-40B4-BE49-F238E27FC236}">
                <a16:creationId xmlns:a16="http://schemas.microsoft.com/office/drawing/2014/main" id="{5EFC7C05-85B5-9600-B471-63C2BC87898B}"/>
              </a:ext>
            </a:extLst>
          </p:cNvPr>
          <p:cNvSpPr txBox="1"/>
          <p:nvPr/>
        </p:nvSpPr>
        <p:spPr>
          <a:xfrm>
            <a:off x="523875" y="1908007"/>
            <a:ext cx="8258171" cy="357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제목의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긍∙부정”과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음원차트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점수”라는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변수가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엔터테인먼트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시장의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요소라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판단되었지만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엔터테인먼트에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영향을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미치는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것은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</a:t>
            </a:r>
            <a:endParaRPr lang="en-US"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en-US"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➔"/>
            </a:pP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예측의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복잡성과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불확실성을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고려할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때, 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정확하고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신뢰성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결과를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얻기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위해서는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데이터와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보다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광범위한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분석이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필요할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판단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9918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211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참고문헌 및 사용 툴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6" name="Google Shape;758;g23bb17d2270_0_24">
            <a:extLst>
              <a:ext uri="{FF2B5EF4-FFF2-40B4-BE49-F238E27FC236}">
                <a16:creationId xmlns:a16="http://schemas.microsoft.com/office/drawing/2014/main" id="{3C2BC119-226B-D11E-E5B0-F8E382EBEC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9455" y="5151119"/>
            <a:ext cx="1445526" cy="132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59;g23bb17d2270_0_24">
            <a:extLst>
              <a:ext uri="{FF2B5EF4-FFF2-40B4-BE49-F238E27FC236}">
                <a16:creationId xmlns:a16="http://schemas.microsoft.com/office/drawing/2014/main" id="{C6A1D168-DB5C-F50F-B897-251AE7DB23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5130" b="5130"/>
          <a:stretch/>
        </p:blipFill>
        <p:spPr>
          <a:xfrm>
            <a:off x="895149" y="3505201"/>
            <a:ext cx="4892550" cy="1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60;g23bb17d2270_0_24">
            <a:extLst>
              <a:ext uri="{FF2B5EF4-FFF2-40B4-BE49-F238E27FC236}">
                <a16:creationId xmlns:a16="http://schemas.microsoft.com/office/drawing/2014/main" id="{74DE76A6-A6C0-1921-A91E-24330F7C55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397" y="5154628"/>
            <a:ext cx="1443578" cy="14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61;g23bb17d2270_0_24">
            <a:extLst>
              <a:ext uri="{FF2B5EF4-FFF2-40B4-BE49-F238E27FC236}">
                <a16:creationId xmlns:a16="http://schemas.microsoft.com/office/drawing/2014/main" id="{0DC83522-929E-2BDE-5F20-F8402ADBBB4C}"/>
              </a:ext>
            </a:extLst>
          </p:cNvPr>
          <p:cNvSpPr txBox="1"/>
          <p:nvPr/>
        </p:nvSpPr>
        <p:spPr>
          <a:xfrm>
            <a:off x="575875" y="1374225"/>
            <a:ext cx="80622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참고문헌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[1] http://m.journalist.or.kr/m/m_article.html?no=51101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7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https://biz.chosun.com/it-science/ict/2023/03/21/P6ZEG3RF2VDU7K4R2MO3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B6S5BY/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2;g23bb17d2270_0_24">
            <a:extLst>
              <a:ext uri="{FF2B5EF4-FFF2-40B4-BE49-F238E27FC236}">
                <a16:creationId xmlns:a16="http://schemas.microsoft.com/office/drawing/2014/main" id="{8EF63EB7-D977-E54C-0826-0ADDC3E2594A}"/>
              </a:ext>
            </a:extLst>
          </p:cNvPr>
          <p:cNvSpPr txBox="1"/>
          <p:nvPr/>
        </p:nvSpPr>
        <p:spPr>
          <a:xfrm>
            <a:off x="575875" y="2994000"/>
            <a:ext cx="80622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사용 툴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763;g23bb17d2270_0_24">
            <a:extLst>
              <a:ext uri="{FF2B5EF4-FFF2-40B4-BE49-F238E27FC236}">
                <a16:creationId xmlns:a16="http://schemas.microsoft.com/office/drawing/2014/main" id="{7EF6E62A-AA26-D674-24D8-93B55A584B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5558" y="3559524"/>
            <a:ext cx="3052586" cy="310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89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Google Shape;133;g26deb36b419_0_12">
            <a:extLst>
              <a:ext uri="{FF2B5EF4-FFF2-40B4-BE49-F238E27FC236}">
                <a16:creationId xmlns:a16="http://schemas.microsoft.com/office/drawing/2014/main" id="{D0BD6E97-6E0C-A191-34FC-65CAFDBD52DB}"/>
              </a:ext>
            </a:extLst>
          </p:cNvPr>
          <p:cNvSpPr/>
          <p:nvPr/>
        </p:nvSpPr>
        <p:spPr>
          <a:xfrm>
            <a:off x="326799" y="2542650"/>
            <a:ext cx="922563" cy="411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종가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" name="Google Shape;134;g26deb36b419_0_12">
            <a:extLst>
              <a:ext uri="{FF2B5EF4-FFF2-40B4-BE49-F238E27FC236}">
                <a16:creationId xmlns:a16="http://schemas.microsoft.com/office/drawing/2014/main" id="{3B554616-F143-9C8D-EBC3-20956438425D}"/>
              </a:ext>
            </a:extLst>
          </p:cNvPr>
          <p:cNvSpPr/>
          <p:nvPr/>
        </p:nvSpPr>
        <p:spPr>
          <a:xfrm>
            <a:off x="1264462" y="2542650"/>
            <a:ext cx="922563" cy="411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시가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" name="Google Shape;135;g26deb36b419_0_12">
            <a:extLst>
              <a:ext uri="{FF2B5EF4-FFF2-40B4-BE49-F238E27FC236}">
                <a16:creationId xmlns:a16="http://schemas.microsoft.com/office/drawing/2014/main" id="{E3E26EE1-F7EF-87FC-664E-BF839C961831}"/>
              </a:ext>
            </a:extLst>
          </p:cNvPr>
          <p:cNvSpPr/>
          <p:nvPr/>
        </p:nvSpPr>
        <p:spPr>
          <a:xfrm>
            <a:off x="2227524" y="2542650"/>
            <a:ext cx="922563" cy="411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고가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" name="Google Shape;136;g26deb36b419_0_12">
            <a:extLst>
              <a:ext uri="{FF2B5EF4-FFF2-40B4-BE49-F238E27FC236}">
                <a16:creationId xmlns:a16="http://schemas.microsoft.com/office/drawing/2014/main" id="{7FCFD2DC-E985-277F-E627-5C09AD62DA01}"/>
              </a:ext>
            </a:extLst>
          </p:cNvPr>
          <p:cNvSpPr/>
          <p:nvPr/>
        </p:nvSpPr>
        <p:spPr>
          <a:xfrm>
            <a:off x="3177174" y="2542650"/>
            <a:ext cx="922563" cy="411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저가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" name="Google Shape;137;g26deb36b419_0_12">
            <a:extLst>
              <a:ext uri="{FF2B5EF4-FFF2-40B4-BE49-F238E27FC236}">
                <a16:creationId xmlns:a16="http://schemas.microsoft.com/office/drawing/2014/main" id="{49274ABA-A8B3-26CF-C16C-92E3C85A6E65}"/>
              </a:ext>
            </a:extLst>
          </p:cNvPr>
          <p:cNvSpPr/>
          <p:nvPr/>
        </p:nvSpPr>
        <p:spPr>
          <a:xfrm>
            <a:off x="4139525" y="2542650"/>
            <a:ext cx="976684" cy="411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거래량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1" name="Google Shape;138;g26deb36b419_0_12">
            <a:extLst>
              <a:ext uri="{FF2B5EF4-FFF2-40B4-BE49-F238E27FC236}">
                <a16:creationId xmlns:a16="http://schemas.microsoft.com/office/drawing/2014/main" id="{E8D28CBE-BBD0-F25E-14B3-89EAAF9E910C}"/>
              </a:ext>
            </a:extLst>
          </p:cNvPr>
          <p:cNvSpPr/>
          <p:nvPr/>
        </p:nvSpPr>
        <p:spPr>
          <a:xfrm>
            <a:off x="5162977" y="2542650"/>
            <a:ext cx="1849398" cy="415398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음원순위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점수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3" name="Google Shape;140;g26deb36b419_0_12">
            <a:extLst>
              <a:ext uri="{FF2B5EF4-FFF2-40B4-BE49-F238E27FC236}">
                <a16:creationId xmlns:a16="http://schemas.microsoft.com/office/drawing/2014/main" id="{C42F46D2-9206-350E-9F55-3351FBFC6C3E}"/>
              </a:ext>
            </a:extLst>
          </p:cNvPr>
          <p:cNvSpPr/>
          <p:nvPr/>
        </p:nvSpPr>
        <p:spPr>
          <a:xfrm>
            <a:off x="3176350" y="4327500"/>
            <a:ext cx="3343088" cy="79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lt1"/>
                </a:solidFill>
              </a:rPr>
              <a:t>주가</a:t>
            </a:r>
            <a:r>
              <a:rPr lang="en-US" sz="2500" dirty="0">
                <a:solidFill>
                  <a:schemeClr val="lt1"/>
                </a:solidFill>
              </a:rPr>
              <a:t> </a:t>
            </a:r>
            <a:r>
              <a:rPr lang="en-US" sz="2500" dirty="0" err="1">
                <a:solidFill>
                  <a:schemeClr val="lt1"/>
                </a:solidFill>
              </a:rPr>
              <a:t>예측</a:t>
            </a:r>
            <a:r>
              <a:rPr lang="en-US" sz="2500" dirty="0">
                <a:solidFill>
                  <a:schemeClr val="lt1"/>
                </a:solidFill>
              </a:rPr>
              <a:t> </a:t>
            </a:r>
            <a:r>
              <a:rPr lang="en-US" sz="2500" dirty="0" err="1">
                <a:solidFill>
                  <a:schemeClr val="lt1"/>
                </a:solidFill>
              </a:rPr>
              <a:t>모델</a:t>
            </a:r>
            <a:endParaRPr sz="2500" dirty="0">
              <a:solidFill>
                <a:schemeClr val="lt1"/>
              </a:solidFill>
            </a:endParaRPr>
          </a:p>
        </p:txBody>
      </p:sp>
      <p:cxnSp>
        <p:nvCxnSpPr>
          <p:cNvPr id="14" name="Google Shape;141;g26deb36b419_0_12">
            <a:extLst>
              <a:ext uri="{FF2B5EF4-FFF2-40B4-BE49-F238E27FC236}">
                <a16:creationId xmlns:a16="http://schemas.microsoft.com/office/drawing/2014/main" id="{3584C29C-5068-0A10-7D3E-234BEF9147D8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rot="16200000" flipH="1">
            <a:off x="2131362" y="1610968"/>
            <a:ext cx="1373250" cy="40598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42;g26deb36b419_0_12">
            <a:extLst>
              <a:ext uri="{FF2B5EF4-FFF2-40B4-BE49-F238E27FC236}">
                <a16:creationId xmlns:a16="http://schemas.microsoft.com/office/drawing/2014/main" id="{12C11F31-AE49-9FF7-9496-6A802A2E39C2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16200000" flipH="1">
            <a:off x="2600194" y="2079800"/>
            <a:ext cx="1373250" cy="3122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43;g26deb36b419_0_12">
            <a:extLst>
              <a:ext uri="{FF2B5EF4-FFF2-40B4-BE49-F238E27FC236}">
                <a16:creationId xmlns:a16="http://schemas.microsoft.com/office/drawing/2014/main" id="{70DE85E1-670E-6217-3AAF-4807CF75E634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16200000" flipH="1">
            <a:off x="3081725" y="2561331"/>
            <a:ext cx="1373250" cy="215908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44;g26deb36b419_0_12">
            <a:extLst>
              <a:ext uri="{FF2B5EF4-FFF2-40B4-BE49-F238E27FC236}">
                <a16:creationId xmlns:a16="http://schemas.microsoft.com/office/drawing/2014/main" id="{E52A5C04-D28C-1EF2-CDF8-1265A35FA710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3556550" y="3036156"/>
            <a:ext cx="1373250" cy="12094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45;g26deb36b419_0_12">
            <a:extLst>
              <a:ext uri="{FF2B5EF4-FFF2-40B4-BE49-F238E27FC236}">
                <a16:creationId xmlns:a16="http://schemas.microsoft.com/office/drawing/2014/main" id="{F01F8773-C7C5-72FF-FBF8-98EDDA67331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4783059" y="3022883"/>
            <a:ext cx="1369452" cy="1239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47;g26deb36b419_0_12">
            <a:extLst>
              <a:ext uri="{FF2B5EF4-FFF2-40B4-BE49-F238E27FC236}">
                <a16:creationId xmlns:a16="http://schemas.microsoft.com/office/drawing/2014/main" id="{9175F755-444E-D1E8-F3D2-E2D64EEA1E0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47894" y="2954248"/>
            <a:ext cx="0" cy="13732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48;g26deb36b419_0_12">
            <a:extLst>
              <a:ext uri="{FF2B5EF4-FFF2-40B4-BE49-F238E27FC236}">
                <a16:creationId xmlns:a16="http://schemas.microsoft.com/office/drawing/2014/main" id="{548DF2F5-0468-16FA-E381-3412C262903C}"/>
              </a:ext>
            </a:extLst>
          </p:cNvPr>
          <p:cNvSpPr/>
          <p:nvPr/>
        </p:nvSpPr>
        <p:spPr>
          <a:xfrm>
            <a:off x="481828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SM</a:t>
            </a:r>
            <a:endParaRPr sz="1800" dirty="0"/>
          </a:p>
        </p:txBody>
      </p:sp>
      <p:sp>
        <p:nvSpPr>
          <p:cNvPr id="27" name="Google Shape;154;g26deb36b419_0_12">
            <a:extLst>
              <a:ext uri="{FF2B5EF4-FFF2-40B4-BE49-F238E27FC236}">
                <a16:creationId xmlns:a16="http://schemas.microsoft.com/office/drawing/2014/main" id="{13AE3E06-BA93-B9A1-D3AA-5239A02BFBDC}"/>
              </a:ext>
            </a:extLst>
          </p:cNvPr>
          <p:cNvSpPr txBox="1"/>
          <p:nvPr/>
        </p:nvSpPr>
        <p:spPr>
          <a:xfrm>
            <a:off x="1324044" y="5906563"/>
            <a:ext cx="70223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기존의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주가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모델보다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향상된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형성</a:t>
            </a:r>
            <a:endParaRPr sz="2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155;g26deb36b419_0_12">
            <a:extLst>
              <a:ext uri="{FF2B5EF4-FFF2-40B4-BE49-F238E27FC236}">
                <a16:creationId xmlns:a16="http://schemas.microsoft.com/office/drawing/2014/main" id="{B43DD1E9-4B7F-6B88-1474-51D89C66619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flipH="1">
            <a:off x="4835194" y="5124300"/>
            <a:ext cx="12700" cy="78226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48;g26deb36b419_0_12">
            <a:extLst>
              <a:ext uri="{FF2B5EF4-FFF2-40B4-BE49-F238E27FC236}">
                <a16:creationId xmlns:a16="http://schemas.microsoft.com/office/drawing/2014/main" id="{3F33BDAC-2916-914B-A69A-669E88DD5158}"/>
              </a:ext>
            </a:extLst>
          </p:cNvPr>
          <p:cNvSpPr/>
          <p:nvPr/>
        </p:nvSpPr>
        <p:spPr>
          <a:xfrm>
            <a:off x="1927640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HYBE</a:t>
            </a:r>
            <a:endParaRPr sz="1800" dirty="0"/>
          </a:p>
        </p:txBody>
      </p:sp>
      <p:sp>
        <p:nvSpPr>
          <p:cNvPr id="55" name="Google Shape;148;g26deb36b419_0_12">
            <a:extLst>
              <a:ext uri="{FF2B5EF4-FFF2-40B4-BE49-F238E27FC236}">
                <a16:creationId xmlns:a16="http://schemas.microsoft.com/office/drawing/2014/main" id="{A4E35345-0FD1-F54A-9E03-0E40E9370E4C}"/>
              </a:ext>
            </a:extLst>
          </p:cNvPr>
          <p:cNvSpPr/>
          <p:nvPr/>
        </p:nvSpPr>
        <p:spPr>
          <a:xfrm>
            <a:off x="3373452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JYP</a:t>
            </a:r>
            <a:endParaRPr sz="1800" dirty="0"/>
          </a:p>
        </p:txBody>
      </p:sp>
      <p:sp>
        <p:nvSpPr>
          <p:cNvPr id="56" name="Google Shape;148;g26deb36b419_0_12">
            <a:extLst>
              <a:ext uri="{FF2B5EF4-FFF2-40B4-BE49-F238E27FC236}">
                <a16:creationId xmlns:a16="http://schemas.microsoft.com/office/drawing/2014/main" id="{44EB11F7-478F-F3EF-E43C-C04706FF3CEA}"/>
              </a:ext>
            </a:extLst>
          </p:cNvPr>
          <p:cNvSpPr/>
          <p:nvPr/>
        </p:nvSpPr>
        <p:spPr>
          <a:xfrm>
            <a:off x="7710888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FNC</a:t>
            </a:r>
            <a:endParaRPr sz="1800" dirty="0"/>
          </a:p>
        </p:txBody>
      </p:sp>
      <p:sp>
        <p:nvSpPr>
          <p:cNvPr id="57" name="Google Shape;148;g26deb36b419_0_12">
            <a:extLst>
              <a:ext uri="{FF2B5EF4-FFF2-40B4-BE49-F238E27FC236}">
                <a16:creationId xmlns:a16="http://schemas.microsoft.com/office/drawing/2014/main" id="{6AF52924-8B85-78CA-0F3D-02ED8881B99A}"/>
              </a:ext>
            </a:extLst>
          </p:cNvPr>
          <p:cNvSpPr/>
          <p:nvPr/>
        </p:nvSpPr>
        <p:spPr>
          <a:xfrm>
            <a:off x="6265076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CUBE</a:t>
            </a:r>
            <a:endParaRPr sz="1800" dirty="0"/>
          </a:p>
        </p:txBody>
      </p:sp>
      <p:sp>
        <p:nvSpPr>
          <p:cNvPr id="58" name="Google Shape;148;g26deb36b419_0_12">
            <a:extLst>
              <a:ext uri="{FF2B5EF4-FFF2-40B4-BE49-F238E27FC236}">
                <a16:creationId xmlns:a16="http://schemas.microsoft.com/office/drawing/2014/main" id="{531D587E-9E80-695B-096D-86AE66CB7D61}"/>
              </a:ext>
            </a:extLst>
          </p:cNvPr>
          <p:cNvSpPr/>
          <p:nvPr/>
        </p:nvSpPr>
        <p:spPr>
          <a:xfrm>
            <a:off x="4819264" y="1617177"/>
            <a:ext cx="976684" cy="4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YG</a:t>
            </a:r>
            <a:endParaRPr sz="1800" dirty="0"/>
          </a:p>
        </p:txBody>
      </p:sp>
      <p:sp>
        <p:nvSpPr>
          <p:cNvPr id="67" name="Google Shape;138;g26deb36b419_0_12">
            <a:extLst>
              <a:ext uri="{FF2B5EF4-FFF2-40B4-BE49-F238E27FC236}">
                <a16:creationId xmlns:a16="http://schemas.microsoft.com/office/drawing/2014/main" id="{814AADB2-942D-5524-A26B-BCB0CB9C8A38}"/>
              </a:ext>
            </a:extLst>
          </p:cNvPr>
          <p:cNvSpPr/>
          <p:nvPr/>
        </p:nvSpPr>
        <p:spPr>
          <a:xfrm>
            <a:off x="7059142" y="2541500"/>
            <a:ext cx="2057399" cy="411597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뉴스 제목 </a:t>
            </a:r>
            <a:r>
              <a:rPr lang="ko-KR" altLang="en-US" dirty="0" err="1">
                <a:solidFill>
                  <a:schemeClr val="lt1"/>
                </a:solidFill>
              </a:rPr>
              <a:t>긍</a:t>
            </a:r>
            <a:r>
              <a:rPr lang="en-US" altLang="ko-KR" dirty="0">
                <a:solidFill>
                  <a:schemeClr val="lt1"/>
                </a:solidFill>
              </a:rPr>
              <a:t>/</a:t>
            </a:r>
            <a:r>
              <a:rPr lang="ko-KR" altLang="en-US" dirty="0">
                <a:solidFill>
                  <a:schemeClr val="lt1"/>
                </a:solidFill>
              </a:rPr>
              <a:t>부정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77" name="Google Shape;145;g26deb36b419_0_12">
            <a:extLst>
              <a:ext uri="{FF2B5EF4-FFF2-40B4-BE49-F238E27FC236}">
                <a16:creationId xmlns:a16="http://schemas.microsoft.com/office/drawing/2014/main" id="{ED095DE1-2567-D5DB-86ED-3F8DFB38D70A}"/>
              </a:ext>
            </a:extLst>
          </p:cNvPr>
          <p:cNvCxnSpPr>
            <a:cxnSpLocks/>
            <a:stCxn id="67" idx="2"/>
          </p:cNvCxnSpPr>
          <p:nvPr/>
        </p:nvCxnSpPr>
        <p:spPr>
          <a:xfrm rot="5400000">
            <a:off x="6721368" y="2274399"/>
            <a:ext cx="687777" cy="2045172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344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69025" y="304428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1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441157-0CE8-7227-AF83-153FBBFC9111}"/>
              </a:ext>
            </a:extLst>
          </p:cNvPr>
          <p:cNvSpPr/>
          <p:nvPr/>
        </p:nvSpPr>
        <p:spPr>
          <a:xfrm rot="16200000">
            <a:off x="2281236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CAA5-0573-D0C3-4689-6C1E9E57FF43}"/>
              </a:ext>
            </a:extLst>
          </p:cNvPr>
          <p:cNvSpPr txBox="1"/>
          <p:nvPr/>
        </p:nvSpPr>
        <p:spPr>
          <a:xfrm>
            <a:off x="2376526" y="2072611"/>
            <a:ext cx="437987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데이터</a:t>
            </a:r>
            <a:endParaRPr lang="en-US" altLang="ko-KR" sz="4400" b="1" dirty="0">
              <a:solidFill>
                <a:srgbClr val="F8F8F6"/>
              </a:solidFill>
            </a:endParaRPr>
          </a:p>
          <a:p>
            <a:endParaRPr lang="en-US" altLang="ko-KR" sz="44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활용 데이터</a:t>
            </a:r>
          </a:p>
          <a:p>
            <a:pPr marL="685800" indent="-685800">
              <a:buFontTx/>
              <a:buChar char="-"/>
            </a:pPr>
            <a:r>
              <a:rPr lang="ko-KR" altLang="en-US" sz="3200" b="1" dirty="0">
                <a:solidFill>
                  <a:srgbClr val="F8F8F6"/>
                </a:solidFill>
              </a:rPr>
              <a:t>데이터 </a:t>
            </a:r>
            <a:r>
              <a:rPr lang="ko-KR" altLang="en-US" sz="3200" b="1" dirty="0" err="1">
                <a:solidFill>
                  <a:srgbClr val="F8F8F6"/>
                </a:solidFill>
              </a:rPr>
              <a:t>전처리</a:t>
            </a:r>
            <a:endParaRPr lang="ko-KR" altLang="en-US" sz="3200" b="1" dirty="0">
              <a:solidFill>
                <a:srgbClr val="F8F8F6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altLang="ko-KR" sz="3200" b="1" dirty="0">
                <a:solidFill>
                  <a:srgbClr val="F8F8F6"/>
                </a:solidFill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87331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활용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5" y="13430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주식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72;g26deb36fd15_0_7">
            <a:extLst>
              <a:ext uri="{FF2B5EF4-FFF2-40B4-BE49-F238E27FC236}">
                <a16:creationId xmlns:a16="http://schemas.microsoft.com/office/drawing/2014/main" id="{3FF39C61-434B-E64A-1D72-94895205D5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5912"/>
          <a:stretch/>
        </p:blipFill>
        <p:spPr>
          <a:xfrm>
            <a:off x="1217601" y="3708400"/>
            <a:ext cx="6708799" cy="2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3;g26deb36fd15_0_7">
            <a:extLst>
              <a:ext uri="{FF2B5EF4-FFF2-40B4-BE49-F238E27FC236}">
                <a16:creationId xmlns:a16="http://schemas.microsoft.com/office/drawing/2014/main" id="{05BFE9DE-3F43-B626-92ED-2C0D6672AB09}"/>
              </a:ext>
            </a:extLst>
          </p:cNvPr>
          <p:cNvSpPr txBox="1"/>
          <p:nvPr/>
        </p:nvSpPr>
        <p:spPr>
          <a:xfrm>
            <a:off x="660694" y="1958025"/>
            <a:ext cx="8358177" cy="1413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에스엠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하이브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 JYP Ent.,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와이지엔터테인먼트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큐브엔터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에프엔씨엔터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종목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이하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6개 주)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 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네이버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증권”에서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크롤링을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수집</a:t>
            </a:r>
            <a:endParaRPr lang="en-US" altLang="ko-KR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나머지 종목은 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2016.01-2023.06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의 기간의 데이터를 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하이브는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2020.10에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상장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2021.01-2023.06의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36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활용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2BD530-56C0-6374-2345-6B0532C6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Google Shape;171;g26deb36fd15_0_7">
            <a:extLst>
              <a:ext uri="{FF2B5EF4-FFF2-40B4-BE49-F238E27FC236}">
                <a16:creationId xmlns:a16="http://schemas.microsoft.com/office/drawing/2014/main" id="{2546E85A-A136-D5AE-6ED4-711527578ECA}"/>
              </a:ext>
            </a:extLst>
          </p:cNvPr>
          <p:cNvSpPr txBox="1"/>
          <p:nvPr/>
        </p:nvSpPr>
        <p:spPr>
          <a:xfrm>
            <a:off x="523875" y="1343025"/>
            <a:ext cx="4332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엔터테인먼트별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80;g23bb17d2270_0_9">
            <a:extLst>
              <a:ext uri="{FF2B5EF4-FFF2-40B4-BE49-F238E27FC236}">
                <a16:creationId xmlns:a16="http://schemas.microsoft.com/office/drawing/2014/main" id="{D258D479-7FD5-AAA1-8D4E-83DF1291D0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101" y="3453274"/>
            <a:ext cx="5960849" cy="322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1;g23bb17d2270_0_9">
            <a:extLst>
              <a:ext uri="{FF2B5EF4-FFF2-40B4-BE49-F238E27FC236}">
                <a16:creationId xmlns:a16="http://schemas.microsoft.com/office/drawing/2014/main" id="{32CCAF97-4259-0CAE-A59E-4B4B038B4B1C}"/>
              </a:ext>
            </a:extLst>
          </p:cNvPr>
          <p:cNvSpPr txBox="1"/>
          <p:nvPr/>
        </p:nvSpPr>
        <p:spPr>
          <a:xfrm>
            <a:off x="497101" y="1857384"/>
            <a:ext cx="8366125" cy="159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뉴스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제목에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분석을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네이버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뉴스”에서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크롤링을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뉴스 </a:t>
            </a:r>
            <a:r>
              <a:rPr lang="ko-KR" altLang="en-US" sz="1500" dirty="0">
                <a:ea typeface="Calibri"/>
                <a:cs typeface="Calibri"/>
                <a:sym typeface="Calibri"/>
              </a:rPr>
              <a:t>제목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날짜 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집</a:t>
            </a:r>
            <a:endParaRPr lang="en-US" altLang="ko-KR"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언론사는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2021년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네이버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언론사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매체별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점유율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현황에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3개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언론사인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중앙일보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한국경제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 조선일보를 선택하여 수집 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[1]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-      2019.01-2023.06의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기간의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latin typeface="Calibri"/>
                <a:ea typeface="Calibri"/>
                <a:cs typeface="Calibri"/>
                <a:sym typeface="Calibri"/>
              </a:rPr>
              <a:t>수집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82;g23bb17d2270_0_9">
            <a:extLst>
              <a:ext uri="{FF2B5EF4-FFF2-40B4-BE49-F238E27FC236}">
                <a16:creationId xmlns:a16="http://schemas.microsoft.com/office/drawing/2014/main" id="{A3BCCDCA-7F73-555F-F35D-945CF52882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51" y="4187312"/>
            <a:ext cx="2470900" cy="21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3;g23bb17d2270_0_9">
            <a:extLst>
              <a:ext uri="{FF2B5EF4-FFF2-40B4-BE49-F238E27FC236}">
                <a16:creationId xmlns:a16="http://schemas.microsoft.com/office/drawing/2014/main" id="{B6FE344E-BD79-44D1-751D-5286FE3A67EC}"/>
              </a:ext>
            </a:extLst>
          </p:cNvPr>
          <p:cNvSpPr/>
          <p:nvPr/>
        </p:nvSpPr>
        <p:spPr>
          <a:xfrm>
            <a:off x="6659051" y="4371574"/>
            <a:ext cx="2470800" cy="61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71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</TotalTime>
  <Words>2236</Words>
  <Application>Microsoft Office PowerPoint</Application>
  <PresentationFormat>화면 슬라이드 쇼(4:3)</PresentationFormat>
  <Paragraphs>428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맑은 고딕</vt:lpstr>
      <vt:lpstr>Arial</vt:lpstr>
      <vt:lpstr>Calibri Light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선진 박</cp:lastModifiedBy>
  <cp:revision>62</cp:revision>
  <dcterms:created xsi:type="dcterms:W3CDTF">2015-01-21T11:35:38Z</dcterms:created>
  <dcterms:modified xsi:type="dcterms:W3CDTF">2023-08-21T13:08:59Z</dcterms:modified>
</cp:coreProperties>
</file>